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56"/>
  </p:notesMasterIdLst>
  <p:handoutMasterIdLst>
    <p:handoutMasterId r:id="rId57"/>
  </p:handoutMasterIdLst>
  <p:sldIdLst>
    <p:sldId id="274" r:id="rId6"/>
    <p:sldId id="340" r:id="rId7"/>
    <p:sldId id="411" r:id="rId8"/>
    <p:sldId id="394" r:id="rId9"/>
    <p:sldId id="293" r:id="rId10"/>
    <p:sldId id="331" r:id="rId11"/>
    <p:sldId id="298" r:id="rId12"/>
    <p:sldId id="297" r:id="rId13"/>
    <p:sldId id="325" r:id="rId14"/>
    <p:sldId id="417" r:id="rId15"/>
    <p:sldId id="396" r:id="rId16"/>
    <p:sldId id="412" r:id="rId17"/>
    <p:sldId id="418" r:id="rId18"/>
    <p:sldId id="399" r:id="rId19"/>
    <p:sldId id="349" r:id="rId20"/>
    <p:sldId id="354" r:id="rId21"/>
    <p:sldId id="350" r:id="rId22"/>
    <p:sldId id="388" r:id="rId23"/>
    <p:sldId id="413" r:id="rId24"/>
    <p:sldId id="414" r:id="rId25"/>
    <p:sldId id="372" r:id="rId26"/>
    <p:sldId id="377" r:id="rId27"/>
    <p:sldId id="378" r:id="rId28"/>
    <p:sldId id="419" r:id="rId29"/>
    <p:sldId id="402" r:id="rId30"/>
    <p:sldId id="400" r:id="rId31"/>
    <p:sldId id="404" r:id="rId32"/>
    <p:sldId id="406" r:id="rId33"/>
    <p:sldId id="420" r:id="rId34"/>
    <p:sldId id="384" r:id="rId35"/>
    <p:sldId id="385" r:id="rId36"/>
    <p:sldId id="379" r:id="rId37"/>
    <p:sldId id="397" r:id="rId38"/>
    <p:sldId id="409" r:id="rId39"/>
    <p:sldId id="408" r:id="rId40"/>
    <p:sldId id="416" r:id="rId41"/>
    <p:sldId id="438" r:id="rId42"/>
    <p:sldId id="433" r:id="rId43"/>
    <p:sldId id="423" r:id="rId44"/>
    <p:sldId id="424" r:id="rId45"/>
    <p:sldId id="425" r:id="rId46"/>
    <p:sldId id="426" r:id="rId47"/>
    <p:sldId id="427" r:id="rId48"/>
    <p:sldId id="428" r:id="rId49"/>
    <p:sldId id="435" r:id="rId50"/>
    <p:sldId id="434" r:id="rId51"/>
    <p:sldId id="439" r:id="rId52"/>
    <p:sldId id="429" r:id="rId53"/>
    <p:sldId id="430" r:id="rId54"/>
    <p:sldId id="437" r:id="rId5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ren Gentile" initials="KG [2]" lastIdx="19" clrIdx="6">
    <p:extLst>
      <p:ext uri="{19B8F6BF-5375-455C-9EA6-DF929625EA0E}">
        <p15:presenceInfo xmlns:p15="http://schemas.microsoft.com/office/powerpoint/2012/main" userId="Karen Gentile" providerId="None"/>
      </p:ext>
    </p:extLst>
  </p:cmAuthor>
  <p:cmAuthor id="1" name="Khau, Meagan T. (CMS/OMH)" initials="KMT(" lastIdx="10" clrIdx="0">
    <p:extLst>
      <p:ext uri="{19B8F6BF-5375-455C-9EA6-DF929625EA0E}">
        <p15:presenceInfo xmlns:p15="http://schemas.microsoft.com/office/powerpoint/2012/main" userId="Khau, Meagan T. (CMS/OMH)" providerId="None"/>
      </p:ext>
    </p:extLst>
  </p:cmAuthor>
  <p:cmAuthor id="2" name="Jordan Luke" initials="JL" lastIdx="132" clrIdx="1">
    <p:extLst>
      <p:ext uri="{19B8F6BF-5375-455C-9EA6-DF929625EA0E}">
        <p15:presenceInfo xmlns:p15="http://schemas.microsoft.com/office/powerpoint/2012/main" userId="Jordan Luke" providerId="None"/>
      </p:ext>
    </p:extLst>
  </p:cmAuthor>
  <p:cmAuthor id="3" name="Scott Stare" initials="SS" lastIdx="69" clrIdx="2">
    <p:extLst>
      <p:ext uri="{19B8F6BF-5375-455C-9EA6-DF929625EA0E}">
        <p15:presenceInfo xmlns:p15="http://schemas.microsoft.com/office/powerpoint/2012/main" userId="Scott Stare" providerId="None"/>
      </p:ext>
    </p:extLst>
  </p:cmAuthor>
  <p:cmAuthor id="4" name="Tourette Jackson" initials="TJ" lastIdx="25" clrIdx="3">
    <p:extLst>
      <p:ext uri="{19B8F6BF-5375-455C-9EA6-DF929625EA0E}">
        <p15:presenceInfo xmlns:p15="http://schemas.microsoft.com/office/powerpoint/2012/main" userId="Tourette Jackson" providerId="None"/>
      </p:ext>
    </p:extLst>
  </p:cmAuthor>
  <p:cmAuthor id="5" name="Wanda Finch" initials="WF" lastIdx="13" clrIdx="4">
    <p:extLst>
      <p:ext uri="{19B8F6BF-5375-455C-9EA6-DF929625EA0E}">
        <p15:presenceInfo xmlns:p15="http://schemas.microsoft.com/office/powerpoint/2012/main" userId="Wanda Finch" providerId="None"/>
      </p:ext>
    </p:extLst>
  </p:cmAuthor>
  <p:cmAuthor id="6" name="Karen Gentile" initials="KG" lastIdx="13" clrIdx="5">
    <p:extLst>
      <p:ext uri="{19B8F6BF-5375-455C-9EA6-DF929625EA0E}">
        <p15:presenceInfo xmlns:p15="http://schemas.microsoft.com/office/powerpoint/2012/main" userId="S-1-5-21-4095628063-3556742122-3606576086-2018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4" autoAdjust="0"/>
    <p:restoredTop sz="77372" autoAdjust="0"/>
  </p:normalViewPr>
  <p:slideViewPr>
    <p:cSldViewPr snapToGrid="0">
      <p:cViewPr varScale="1">
        <p:scale>
          <a:sx n="38" d="100"/>
          <a:sy n="38" d="100"/>
        </p:scale>
        <p:origin x="90" y="600"/>
      </p:cViewPr>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50" d="100"/>
          <a:sy n="50" d="100"/>
        </p:scale>
        <p:origin x="2643" y="2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5FD63DF-C4C3-470D-8DAA-8107A5B5C993}" type="datetimeFigureOut">
              <a:rPr lang="en-US" smtClean="0"/>
              <a:t>10/21/2020</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015C820-8852-4C91-BF44-BFC67F7AB6EE}" type="slidenum">
              <a:rPr lang="en-US" smtClean="0"/>
              <a:t>‹#›</a:t>
            </a:fld>
            <a:endParaRPr lang="en-US" dirty="0"/>
          </a:p>
        </p:txBody>
      </p:sp>
    </p:spTree>
    <p:extLst>
      <p:ext uri="{BB962C8B-B14F-4D97-AF65-F5344CB8AC3E}">
        <p14:creationId xmlns:p14="http://schemas.microsoft.com/office/powerpoint/2010/main" val="1624825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4CDF0CF-1D53-41AD-AB8A-895A2DE2E5DB}" type="datetimeFigureOut">
              <a:rPr lang="en-US" smtClean="0"/>
              <a:t>10/21/2020</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530FF5F-E696-4771-A740-10B6325C7073}" type="slidenum">
              <a:rPr lang="en-US" smtClean="0"/>
              <a:t>‹#›</a:t>
            </a:fld>
            <a:endParaRPr lang="en-US" dirty="0"/>
          </a:p>
        </p:txBody>
      </p:sp>
    </p:spTree>
    <p:extLst>
      <p:ext uri="{BB962C8B-B14F-4D97-AF65-F5344CB8AC3E}">
        <p14:creationId xmlns:p14="http://schemas.microsoft.com/office/powerpoint/2010/main" val="3722644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1777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10</a:t>
            </a:fld>
            <a:endParaRPr lang="en-US" dirty="0"/>
          </a:p>
        </p:txBody>
      </p:sp>
    </p:spTree>
    <p:extLst>
      <p:ext uri="{BB962C8B-B14F-4D97-AF65-F5344CB8AC3E}">
        <p14:creationId xmlns:p14="http://schemas.microsoft.com/office/powerpoint/2010/main" val="2616913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11</a:t>
            </a:fld>
            <a:endParaRPr lang="en-US" dirty="0"/>
          </a:p>
        </p:txBody>
      </p:sp>
    </p:spTree>
    <p:extLst>
      <p:ext uri="{BB962C8B-B14F-4D97-AF65-F5344CB8AC3E}">
        <p14:creationId xmlns:p14="http://schemas.microsoft.com/office/powerpoint/2010/main" val="69415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Tree>
    <p:extLst>
      <p:ext uri="{BB962C8B-B14F-4D97-AF65-F5344CB8AC3E}">
        <p14:creationId xmlns:p14="http://schemas.microsoft.com/office/powerpoint/2010/main" val="1065999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13</a:t>
            </a:fld>
            <a:endParaRPr lang="en-US" dirty="0"/>
          </a:p>
        </p:txBody>
      </p:sp>
    </p:spTree>
    <p:extLst>
      <p:ext uri="{BB962C8B-B14F-4D97-AF65-F5344CB8AC3E}">
        <p14:creationId xmlns:p14="http://schemas.microsoft.com/office/powerpoint/2010/main" val="3081444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14</a:t>
            </a:fld>
            <a:endParaRPr lang="en-US" dirty="0"/>
          </a:p>
        </p:txBody>
      </p:sp>
    </p:spTree>
    <p:extLst>
      <p:ext uri="{BB962C8B-B14F-4D97-AF65-F5344CB8AC3E}">
        <p14:creationId xmlns:p14="http://schemas.microsoft.com/office/powerpoint/2010/main" val="2280068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15</a:t>
            </a:fld>
            <a:endParaRPr lang="en-US" dirty="0"/>
          </a:p>
        </p:txBody>
      </p:sp>
    </p:spTree>
    <p:extLst>
      <p:ext uri="{BB962C8B-B14F-4D97-AF65-F5344CB8AC3E}">
        <p14:creationId xmlns:p14="http://schemas.microsoft.com/office/powerpoint/2010/main" val="3654562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FD5D9AB8-2F8D-4C7E-A794-2AD7FDA81DC1}" type="slidenum">
              <a:rPr lang="en-US" smtClean="0"/>
              <a:t>16</a:t>
            </a:fld>
            <a:endParaRPr lang="en-US" dirty="0"/>
          </a:p>
        </p:txBody>
      </p:sp>
    </p:spTree>
    <p:extLst>
      <p:ext uri="{BB962C8B-B14F-4D97-AF65-F5344CB8AC3E}">
        <p14:creationId xmlns:p14="http://schemas.microsoft.com/office/powerpoint/2010/main" val="354469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17</a:t>
            </a:fld>
            <a:endParaRPr lang="en-US" dirty="0"/>
          </a:p>
        </p:txBody>
      </p:sp>
    </p:spTree>
    <p:extLst>
      <p:ext uri="{BB962C8B-B14F-4D97-AF65-F5344CB8AC3E}">
        <p14:creationId xmlns:p14="http://schemas.microsoft.com/office/powerpoint/2010/main" val="872734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18</a:t>
            </a:fld>
            <a:endParaRPr lang="en-US" dirty="0"/>
          </a:p>
        </p:txBody>
      </p:sp>
    </p:spTree>
    <p:extLst>
      <p:ext uri="{BB962C8B-B14F-4D97-AF65-F5344CB8AC3E}">
        <p14:creationId xmlns:p14="http://schemas.microsoft.com/office/powerpoint/2010/main" val="315029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19</a:t>
            </a:fld>
            <a:endParaRPr lang="en-US" dirty="0"/>
          </a:p>
        </p:txBody>
      </p:sp>
    </p:spTree>
    <p:extLst>
      <p:ext uri="{BB962C8B-B14F-4D97-AF65-F5344CB8AC3E}">
        <p14:creationId xmlns:p14="http://schemas.microsoft.com/office/powerpoint/2010/main" val="235254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3000" dirty="0"/>
          </a:p>
        </p:txBody>
      </p:sp>
      <p:sp>
        <p:nvSpPr>
          <p:cNvPr id="4" name="Slide Number Placeholder 3"/>
          <p:cNvSpPr>
            <a:spLocks noGrp="1"/>
          </p:cNvSpPr>
          <p:nvPr>
            <p:ph type="sldNum" sz="quarter" idx="10"/>
          </p:nvPr>
        </p:nvSpPr>
        <p:spPr/>
        <p:txBody>
          <a:bodyPr/>
          <a:lstStyle/>
          <a:p>
            <a:fld id="{1530FF5F-E696-4771-A740-10B6325C7073}" type="slidenum">
              <a:rPr lang="en-US" smtClean="0"/>
              <a:t>2</a:t>
            </a:fld>
            <a:endParaRPr lang="en-US" dirty="0"/>
          </a:p>
        </p:txBody>
      </p:sp>
    </p:spTree>
    <p:extLst>
      <p:ext uri="{BB962C8B-B14F-4D97-AF65-F5344CB8AC3E}">
        <p14:creationId xmlns:p14="http://schemas.microsoft.com/office/powerpoint/2010/main" val="1006788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20</a:t>
            </a:fld>
            <a:endParaRPr lang="en-US" dirty="0"/>
          </a:p>
        </p:txBody>
      </p:sp>
    </p:spTree>
    <p:extLst>
      <p:ext uri="{BB962C8B-B14F-4D97-AF65-F5344CB8AC3E}">
        <p14:creationId xmlns:p14="http://schemas.microsoft.com/office/powerpoint/2010/main" val="439567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21</a:t>
            </a:fld>
            <a:endParaRPr lang="en-US" dirty="0"/>
          </a:p>
        </p:txBody>
      </p:sp>
    </p:spTree>
    <p:extLst>
      <p:ext uri="{BB962C8B-B14F-4D97-AF65-F5344CB8AC3E}">
        <p14:creationId xmlns:p14="http://schemas.microsoft.com/office/powerpoint/2010/main" val="3708438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D5D9AB8-2F8D-4C7E-A794-2AD7FDA81DC1}" type="slidenum">
              <a:rPr lang="en-US" smtClean="0"/>
              <a:t>22</a:t>
            </a:fld>
            <a:endParaRPr lang="en-US" dirty="0"/>
          </a:p>
        </p:txBody>
      </p:sp>
    </p:spTree>
    <p:extLst>
      <p:ext uri="{BB962C8B-B14F-4D97-AF65-F5344CB8AC3E}">
        <p14:creationId xmlns:p14="http://schemas.microsoft.com/office/powerpoint/2010/main" val="1764988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23</a:t>
            </a:fld>
            <a:endParaRPr lang="en-US" dirty="0"/>
          </a:p>
        </p:txBody>
      </p:sp>
    </p:spTree>
    <p:extLst>
      <p:ext uri="{BB962C8B-B14F-4D97-AF65-F5344CB8AC3E}">
        <p14:creationId xmlns:p14="http://schemas.microsoft.com/office/powerpoint/2010/main" val="2707299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24</a:t>
            </a:fld>
            <a:endParaRPr lang="en-US" dirty="0"/>
          </a:p>
        </p:txBody>
      </p:sp>
    </p:spTree>
    <p:extLst>
      <p:ext uri="{BB962C8B-B14F-4D97-AF65-F5344CB8AC3E}">
        <p14:creationId xmlns:p14="http://schemas.microsoft.com/office/powerpoint/2010/main" val="2635877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baseline="0" dirty="0"/>
          </a:p>
        </p:txBody>
      </p:sp>
      <p:sp>
        <p:nvSpPr>
          <p:cNvPr id="4" name="Slide Number Placeholder 3"/>
          <p:cNvSpPr>
            <a:spLocks noGrp="1"/>
          </p:cNvSpPr>
          <p:nvPr>
            <p:ph type="sldNum" sz="quarter" idx="10"/>
          </p:nvPr>
        </p:nvSpPr>
        <p:spPr/>
        <p:txBody>
          <a:bodyPr/>
          <a:lstStyle/>
          <a:p>
            <a:fld id="{1530FF5F-E696-4771-A740-10B6325C7073}" type="slidenum">
              <a:rPr lang="en-US" smtClean="0"/>
              <a:t>25</a:t>
            </a:fld>
            <a:endParaRPr lang="en-US" dirty="0"/>
          </a:p>
        </p:txBody>
      </p:sp>
    </p:spTree>
    <p:extLst>
      <p:ext uri="{BB962C8B-B14F-4D97-AF65-F5344CB8AC3E}">
        <p14:creationId xmlns:p14="http://schemas.microsoft.com/office/powerpoint/2010/main" val="957208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26</a:t>
            </a:fld>
            <a:endParaRPr lang="en-US" dirty="0"/>
          </a:p>
        </p:txBody>
      </p:sp>
    </p:spTree>
    <p:extLst>
      <p:ext uri="{BB962C8B-B14F-4D97-AF65-F5344CB8AC3E}">
        <p14:creationId xmlns:p14="http://schemas.microsoft.com/office/powerpoint/2010/main" val="1891430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1530FF5F-E696-4771-A740-10B6325C7073}" type="slidenum">
              <a:rPr lang="en-US" smtClean="0"/>
              <a:t>27</a:t>
            </a:fld>
            <a:endParaRPr lang="en-US" dirty="0"/>
          </a:p>
        </p:txBody>
      </p:sp>
    </p:spTree>
    <p:extLst>
      <p:ext uri="{BB962C8B-B14F-4D97-AF65-F5344CB8AC3E}">
        <p14:creationId xmlns:p14="http://schemas.microsoft.com/office/powerpoint/2010/main" val="2302874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28</a:t>
            </a:fld>
            <a:endParaRPr lang="en-US" dirty="0"/>
          </a:p>
        </p:txBody>
      </p:sp>
    </p:spTree>
    <p:extLst>
      <p:ext uri="{BB962C8B-B14F-4D97-AF65-F5344CB8AC3E}">
        <p14:creationId xmlns:p14="http://schemas.microsoft.com/office/powerpoint/2010/main" val="1026797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29</a:t>
            </a:fld>
            <a:endParaRPr lang="en-US" dirty="0"/>
          </a:p>
        </p:txBody>
      </p:sp>
    </p:spTree>
    <p:extLst>
      <p:ext uri="{BB962C8B-B14F-4D97-AF65-F5344CB8AC3E}">
        <p14:creationId xmlns:p14="http://schemas.microsoft.com/office/powerpoint/2010/main" val="87660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3</a:t>
            </a:fld>
            <a:endParaRPr lang="en-US" dirty="0"/>
          </a:p>
        </p:txBody>
      </p:sp>
    </p:spTree>
    <p:extLst>
      <p:ext uri="{BB962C8B-B14F-4D97-AF65-F5344CB8AC3E}">
        <p14:creationId xmlns:p14="http://schemas.microsoft.com/office/powerpoint/2010/main" val="1938586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30</a:t>
            </a:fld>
            <a:endParaRPr lang="en-US" dirty="0"/>
          </a:p>
        </p:txBody>
      </p:sp>
    </p:spTree>
    <p:extLst>
      <p:ext uri="{BB962C8B-B14F-4D97-AF65-F5344CB8AC3E}">
        <p14:creationId xmlns:p14="http://schemas.microsoft.com/office/powerpoint/2010/main" val="2953907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31</a:t>
            </a:fld>
            <a:endParaRPr lang="en-US" dirty="0"/>
          </a:p>
        </p:txBody>
      </p:sp>
    </p:spTree>
    <p:extLst>
      <p:ext uri="{BB962C8B-B14F-4D97-AF65-F5344CB8AC3E}">
        <p14:creationId xmlns:p14="http://schemas.microsoft.com/office/powerpoint/2010/main" val="290660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32</a:t>
            </a:fld>
            <a:endParaRPr lang="en-US" dirty="0"/>
          </a:p>
        </p:txBody>
      </p:sp>
    </p:spTree>
    <p:extLst>
      <p:ext uri="{BB962C8B-B14F-4D97-AF65-F5344CB8AC3E}">
        <p14:creationId xmlns:p14="http://schemas.microsoft.com/office/powerpoint/2010/main" val="2432909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33</a:t>
            </a:fld>
            <a:endParaRPr lang="en-US" dirty="0"/>
          </a:p>
        </p:txBody>
      </p:sp>
    </p:spTree>
    <p:extLst>
      <p:ext uri="{BB962C8B-B14F-4D97-AF65-F5344CB8AC3E}">
        <p14:creationId xmlns:p14="http://schemas.microsoft.com/office/powerpoint/2010/main" val="3191460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34</a:t>
            </a:fld>
            <a:endParaRPr lang="en-US" dirty="0"/>
          </a:p>
        </p:txBody>
      </p:sp>
    </p:spTree>
    <p:extLst>
      <p:ext uri="{BB962C8B-B14F-4D97-AF65-F5344CB8AC3E}">
        <p14:creationId xmlns:p14="http://schemas.microsoft.com/office/powerpoint/2010/main" val="2197054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endParaRPr lang="en-US" dirty="0"/>
          </a:p>
          <a:p>
            <a:endParaRPr lang="en-US" dirty="0"/>
          </a:p>
        </p:txBody>
      </p:sp>
      <p:sp>
        <p:nvSpPr>
          <p:cNvPr id="4" name="Slide Number Placeholder 3"/>
          <p:cNvSpPr>
            <a:spLocks noGrp="1"/>
          </p:cNvSpPr>
          <p:nvPr>
            <p:ph type="sldNum" sz="quarter" idx="10"/>
          </p:nvPr>
        </p:nvSpPr>
        <p:spPr/>
        <p:txBody>
          <a:bodyPr/>
          <a:lstStyle/>
          <a:p>
            <a:fld id="{68636EAF-2918-C243-8FC0-1BF0304B9BC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625093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36</a:t>
            </a:fld>
            <a:endParaRPr lang="en-US" dirty="0"/>
          </a:p>
        </p:txBody>
      </p:sp>
    </p:spTree>
    <p:extLst>
      <p:ext uri="{BB962C8B-B14F-4D97-AF65-F5344CB8AC3E}">
        <p14:creationId xmlns:p14="http://schemas.microsoft.com/office/powerpoint/2010/main" val="1927059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D9AB8-2F8D-4C7E-A794-2AD7FDA81DC1}" type="slidenum">
              <a:rPr lang="en-US" smtClean="0"/>
              <a:t>37</a:t>
            </a:fld>
            <a:endParaRPr lang="en-US" dirty="0"/>
          </a:p>
        </p:txBody>
      </p:sp>
    </p:spTree>
    <p:extLst>
      <p:ext uri="{BB962C8B-B14F-4D97-AF65-F5344CB8AC3E}">
        <p14:creationId xmlns:p14="http://schemas.microsoft.com/office/powerpoint/2010/main" val="89846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46</a:t>
            </a:fld>
            <a:endParaRPr lang="en-US" dirty="0"/>
          </a:p>
        </p:txBody>
      </p:sp>
    </p:spTree>
    <p:extLst>
      <p:ext uri="{BB962C8B-B14F-4D97-AF65-F5344CB8AC3E}">
        <p14:creationId xmlns:p14="http://schemas.microsoft.com/office/powerpoint/2010/main" val="31526709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50</a:t>
            </a:fld>
            <a:endParaRPr lang="en-US" dirty="0"/>
          </a:p>
        </p:txBody>
      </p:sp>
    </p:spTree>
    <p:extLst>
      <p:ext uri="{BB962C8B-B14F-4D97-AF65-F5344CB8AC3E}">
        <p14:creationId xmlns:p14="http://schemas.microsoft.com/office/powerpoint/2010/main" val="190531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4</a:t>
            </a:fld>
            <a:endParaRPr lang="en-US" dirty="0"/>
          </a:p>
        </p:txBody>
      </p:sp>
    </p:spTree>
    <p:extLst>
      <p:ext uri="{BB962C8B-B14F-4D97-AF65-F5344CB8AC3E}">
        <p14:creationId xmlns:p14="http://schemas.microsoft.com/office/powerpoint/2010/main" val="152180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7B898A01-842B-0042-9AB7-55364486B929}"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564776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6</a:t>
            </a:fld>
            <a:endParaRPr lang="en-US" dirty="0"/>
          </a:p>
        </p:txBody>
      </p:sp>
    </p:spTree>
    <p:extLst>
      <p:ext uri="{BB962C8B-B14F-4D97-AF65-F5344CB8AC3E}">
        <p14:creationId xmlns:p14="http://schemas.microsoft.com/office/powerpoint/2010/main" val="2888842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7</a:t>
            </a:fld>
            <a:endParaRPr lang="en-US" dirty="0"/>
          </a:p>
        </p:txBody>
      </p:sp>
    </p:spTree>
    <p:extLst>
      <p:ext uri="{BB962C8B-B14F-4D97-AF65-F5344CB8AC3E}">
        <p14:creationId xmlns:p14="http://schemas.microsoft.com/office/powerpoint/2010/main" val="2901381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A3B750EF-D63D-4566-8437-4A53753BBFBC}" type="slidenum">
              <a:rPr lang="en-US" smtClean="0"/>
              <a:t>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59432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0FF5F-E696-4771-A740-10B6325C7073}" type="slidenum">
              <a:rPr lang="en-US" smtClean="0"/>
              <a:t>9</a:t>
            </a:fld>
            <a:endParaRPr lang="en-US" dirty="0"/>
          </a:p>
        </p:txBody>
      </p:sp>
    </p:spTree>
    <p:extLst>
      <p:ext uri="{BB962C8B-B14F-4D97-AF65-F5344CB8AC3E}">
        <p14:creationId xmlns:p14="http://schemas.microsoft.com/office/powerpoint/2010/main" val="3000018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57739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4122761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496356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MS content2">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417638"/>
          </a:xfrm>
          <a:prstGeom prst="rect">
            <a:avLst/>
          </a:prstGeom>
          <a:solidFill>
            <a:srgbClr val="084A9C"/>
          </a:solidFill>
          <a:effectLst>
            <a:outerShdw dist="76200" dir="5640000" algn="tl" rotWithShape="0">
              <a:srgbClr val="FFD004"/>
            </a:outerShdw>
          </a:effectLst>
        </p:spPr>
        <p:txBody>
          <a:bodyPr/>
          <a:lstStyle>
            <a:lvl1pPr>
              <a:defRPr>
                <a:solidFill>
                  <a:schemeClr val="bg1"/>
                </a:solidFill>
              </a:defRPr>
            </a:lvl1pPr>
          </a:lstStyle>
          <a:p>
            <a:r>
              <a:rPr lang="en-US"/>
              <a:t>Click to edit Master title style</a:t>
            </a:r>
            <a:endParaRPr lang="en-US" dirty="0"/>
          </a:p>
        </p:txBody>
      </p:sp>
      <p:sp>
        <p:nvSpPr>
          <p:cNvPr id="6" name="Content Placeholder 2"/>
          <p:cNvSpPr>
            <a:spLocks noGrp="1"/>
          </p:cNvSpPr>
          <p:nvPr>
            <p:ph idx="1"/>
          </p:nvPr>
        </p:nvSpPr>
        <p:spPr>
          <a:xfrm>
            <a:off x="609600" y="1828801"/>
            <a:ext cx="109728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6464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CMS content2">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1828801"/>
            <a:ext cx="109728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8"/>
          <p:cNvSpPr>
            <a:spLocks noGrp="1"/>
          </p:cNvSpPr>
          <p:nvPr>
            <p:ph type="title"/>
          </p:nvPr>
        </p:nvSpPr>
        <p:spPr>
          <a:xfrm>
            <a:off x="0" y="0"/>
            <a:ext cx="12192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856979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2_CMS title1">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2224194" y="4928188"/>
            <a:ext cx="184731" cy="369332"/>
          </a:xfrm>
          <a:prstGeom prst="rect">
            <a:avLst/>
          </a:prstGeom>
          <a:noFill/>
        </p:spPr>
        <p:txBody>
          <a:bodyPr wrap="none" rtlCol="0">
            <a:spAutoFit/>
          </a:bodyPr>
          <a:lstStyle/>
          <a:p>
            <a:endParaRPr lang="en-US" sz="1800" dirty="0">
              <a:solidFill>
                <a:prstClr val="black"/>
              </a:solidFill>
              <a:ea typeface="ＭＳ Ｐゴシック" charset="-128"/>
            </a:endParaRPr>
          </a:p>
        </p:txBody>
      </p:sp>
      <p:sp>
        <p:nvSpPr>
          <p:cNvPr id="12" name="Title 7"/>
          <p:cNvSpPr>
            <a:spLocks noGrp="1"/>
          </p:cNvSpPr>
          <p:nvPr>
            <p:ph type="title"/>
          </p:nvPr>
        </p:nvSpPr>
        <p:spPr>
          <a:xfrm>
            <a:off x="0" y="1371600"/>
            <a:ext cx="12192000" cy="1066800"/>
          </a:xfrm>
        </p:spPr>
        <p:txBody>
          <a:body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7924800" y="3048000"/>
            <a:ext cx="39624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p:cNvSpPr>
            <a:spLocks noGrp="1"/>
          </p:cNvSpPr>
          <p:nvPr>
            <p:ph type="body" sz="quarter" idx="11" hasCustomPrompt="1"/>
          </p:nvPr>
        </p:nvSpPr>
        <p:spPr>
          <a:xfrm>
            <a:off x="7924800" y="5651500"/>
            <a:ext cx="3962400" cy="838200"/>
          </a:xfrm>
        </p:spPr>
        <p:txBody>
          <a:bodyPr>
            <a:normAutofit/>
          </a:bodyPr>
          <a:lstStyle>
            <a:lvl1pPr marL="0" indent="0" algn="l">
              <a:buNone/>
              <a:defRPr sz="2400" b="1" i="1">
                <a:solidFill>
                  <a:schemeClr val="bg1"/>
                </a:solidFill>
              </a:defRPr>
            </a:lvl1pPr>
          </a:lstStyle>
          <a:p>
            <a:pPr algn="l"/>
            <a:r>
              <a:rPr lang="en-US" sz="2400" b="0" i="1" dirty="0">
                <a:solidFill>
                  <a:srgbClr val="084A9C"/>
                </a:solidFill>
              </a:rPr>
              <a:t>Presenter/Date</a:t>
            </a:r>
            <a:endParaRPr lang="en-US" sz="2800" b="0" i="1" dirty="0">
              <a:solidFill>
                <a:srgbClr val="084A9C"/>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462" y="228600"/>
            <a:ext cx="3536433" cy="914400"/>
          </a:xfrm>
          <a:prstGeom prst="rect">
            <a:avLst/>
          </a:prstGeom>
        </p:spPr>
      </p:pic>
      <p:sp>
        <p:nvSpPr>
          <p:cNvPr id="14" name="TextBox 13"/>
          <p:cNvSpPr txBox="1"/>
          <p:nvPr userDrawn="1"/>
        </p:nvSpPr>
        <p:spPr>
          <a:xfrm>
            <a:off x="-2224194" y="4928188"/>
            <a:ext cx="184731" cy="369332"/>
          </a:xfrm>
          <a:prstGeom prst="rect">
            <a:avLst/>
          </a:prstGeom>
          <a:noFill/>
        </p:spPr>
        <p:txBody>
          <a:bodyPr wrap="none" rtlCol="0">
            <a:spAutoFit/>
          </a:bodyPr>
          <a:lstStyle/>
          <a:p>
            <a:endParaRPr lang="en-US" sz="1800" dirty="0">
              <a:solidFill>
                <a:prstClr val="black"/>
              </a:solidFill>
              <a:ea typeface="ＭＳ Ｐゴシック" charset="-128"/>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462" y="228600"/>
            <a:ext cx="3536433" cy="914400"/>
          </a:xfrm>
          <a:prstGeom prst="rect">
            <a:avLst/>
          </a:prstGeom>
        </p:spPr>
      </p:pic>
      <p:pic>
        <p:nvPicPr>
          <p:cNvPr id="10" name="Picture 9" descr="OMHMasthdCHOSENforppttitleREV.jpg"/>
          <p:cNvPicPr>
            <a:picLocks noChangeAspect="1"/>
          </p:cNvPicPr>
          <p:nvPr userDrawn="1"/>
        </p:nvPicPr>
        <p:blipFill rotWithShape="1">
          <a:blip r:embed="rId3">
            <a:extLst>
              <a:ext uri="{28A0092B-C50C-407E-A947-70E740481C1C}">
                <a14:useLocalDpi xmlns:a14="http://schemas.microsoft.com/office/drawing/2010/main" val="0"/>
              </a:ext>
            </a:extLst>
          </a:blip>
          <a:srcRect l="5894" t="6057" r="5389" b="28513"/>
          <a:stretch/>
        </p:blipFill>
        <p:spPr>
          <a:xfrm>
            <a:off x="-14653" y="2438400"/>
            <a:ext cx="12206653" cy="4419600"/>
          </a:xfrm>
          <a:prstGeom prst="rect">
            <a:avLst/>
          </a:prstGeom>
        </p:spPr>
      </p:pic>
    </p:spTree>
    <p:extLst>
      <p:ext uri="{BB962C8B-B14F-4D97-AF65-F5344CB8AC3E}">
        <p14:creationId xmlns:p14="http://schemas.microsoft.com/office/powerpoint/2010/main" val="2969915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MS content2">
    <p:spTree>
      <p:nvGrpSpPr>
        <p:cNvPr id="1" name=""/>
        <p:cNvGrpSpPr/>
        <p:nvPr/>
      </p:nvGrpSpPr>
      <p:grpSpPr>
        <a:xfrm>
          <a:off x="0" y="0"/>
          <a:ext cx="0" cy="0"/>
          <a:chOff x="0" y="0"/>
          <a:chExt cx="0" cy="0"/>
        </a:xfrm>
      </p:grpSpPr>
      <p:sp>
        <p:nvSpPr>
          <p:cNvPr id="6" name="Content Placeholder 2"/>
          <p:cNvSpPr>
            <a:spLocks noGrp="1"/>
          </p:cNvSpPr>
          <p:nvPr>
            <p:ph idx="1"/>
          </p:nvPr>
        </p:nvSpPr>
        <p:spPr>
          <a:xfrm>
            <a:off x="609600" y="1828801"/>
            <a:ext cx="52832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8"/>
          <p:cNvSpPr>
            <a:spLocks noGrp="1"/>
          </p:cNvSpPr>
          <p:nvPr>
            <p:ph type="title"/>
          </p:nvPr>
        </p:nvSpPr>
        <p:spPr>
          <a:xfrm>
            <a:off x="0" y="0"/>
            <a:ext cx="12192000" cy="1447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p>
            <a:r>
              <a:rPr lang="en-US"/>
              <a:t>Click to edit Master title style</a:t>
            </a:r>
            <a:endParaRPr lang="en-US" dirty="0"/>
          </a:p>
        </p:txBody>
      </p:sp>
      <p:sp>
        <p:nvSpPr>
          <p:cNvPr id="4" name="Content Placeholder 2"/>
          <p:cNvSpPr>
            <a:spLocks noGrp="1"/>
          </p:cNvSpPr>
          <p:nvPr>
            <p:ph idx="10"/>
          </p:nvPr>
        </p:nvSpPr>
        <p:spPr>
          <a:xfrm>
            <a:off x="6364515" y="1850572"/>
            <a:ext cx="5319485"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2398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6350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503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244266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2405293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3215621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397478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3725684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A4E148B-BD87-4077-8422-494ED599F915}" type="slidenum">
              <a:rPr lang="en-US" smtClean="0"/>
              <a:t>‹#›</a:t>
            </a:fld>
            <a:endParaRPr lang="en-US" dirty="0"/>
          </a:p>
        </p:txBody>
      </p:sp>
    </p:spTree>
    <p:extLst>
      <p:ext uri="{BB962C8B-B14F-4D97-AF65-F5344CB8AC3E}">
        <p14:creationId xmlns:p14="http://schemas.microsoft.com/office/powerpoint/2010/main" val="3072079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E148B-BD87-4077-8422-494ED599F915}" type="slidenum">
              <a:rPr lang="en-US" smtClean="0"/>
              <a:t>‹#›</a:t>
            </a:fld>
            <a:endParaRPr lang="en-US" dirty="0"/>
          </a:p>
        </p:txBody>
      </p:sp>
    </p:spTree>
    <p:extLst>
      <p:ext uri="{BB962C8B-B14F-4D97-AF65-F5344CB8AC3E}">
        <p14:creationId xmlns:p14="http://schemas.microsoft.com/office/powerpoint/2010/main" val="4038723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aspe.hhs.gov/basic-report/hhs-implementation-guidance-data-collection-standards-race-ethnicity-sex-primary-language-and-disability-status"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pubmed.ncbi.nlm.nih.gov/31568735/"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cms.gov/About-CMS/Agency-Information/OMH/Downloads/Data-Highlight_How-Does-Disability-Affect-Access-to-Health-Care-for-Dual-Eligible-Beneficiaries.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cms.gov/About-CMS/Agency-Information/OMH/Downloads/Data-Highlight-ADA-2017.pdf"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www.cms.gov/About-CMS/Agency-Information/OMH/Downloads/Data-Highlight-Volume9-ESRD.pd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ata.cms.gov/mapping-medicare-disparities"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cms.gov/About-CMS/Agency-Information/OMH/resource-center/COVID-19-Resources"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cms.gov/files/document/c2c-covid-overview.pdf"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www.cms.gov/files/document/c2c-covid-care-home.pdf" TargetMode="Externa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cms.gov/About-CMS/Agency-Information/OMH/Downloads/Issue-Brief-Physical-AccessibilityBrief.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hyperlink" Target="https://www.cms.gov/About-CMS/Agency-Information/OMH/Downloads/OMH-Modernizing-Health-Care-Physical-Accessibility.pdf"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cms.gov/files/document/diabetes-provider-resource-directory.pdf"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cms.gov/files/document/culturally-and-linguistically-tailored-type-2-diabetes-prevention-resourc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ms.gov/files/document/chronic-kidney-disease-disparities-educational-guide-primary-care.pdf"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hyperlink" Target="https://www.cms.gov/About-CMS/Agency-Information/OMH/Downloads/OMH_Readmissions_Guide.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ms.gov/About-CMS/Agency-Information/OMH/Downloads/Language-Access-Plan.pdf"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s://www.cms.gov/About-CMS/Agency-Information/OMH/Downloads/Building-an-Organizational-Response-to-Address-Health-Disparaties-Case-Study-Report.pdf"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hyperlink" Target="https://www.cms.gov/About-CMS/Agency-Information/OMH/Downloads/CLAS-Toolkit-12-7-16.pdf"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hyperlink" Target="file:///\\Co-adhome2\home2\GQSY\Documents\Miscelaneous\Presentations\ADANN%20Webinar%20April%202020\ADANN%20HC%20for%20PWD%20-%20OMH.pptx" TargetMode="External"/><Relationship Id="rId3" Type="http://schemas.openxmlformats.org/officeDocument/2006/relationships/hyperlink" Target="https://www.cms.gov/About-CMS/Agency-Information/OMH/equity-initiatives/Getting-the-Care-You-Need.pdf" TargetMode="External"/><Relationship Id="rId7" Type="http://schemas.openxmlformats.org/officeDocument/2006/relationships/hyperlink" Target="https://www.cms.gov/files/document/getting-care-guide-vietnamese.pdf"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s://www.cms.gov/files/document/getting-care-guide-arabic.pdf" TargetMode="External"/><Relationship Id="rId11" Type="http://schemas.openxmlformats.org/officeDocument/2006/relationships/image" Target="../media/image35.png"/><Relationship Id="rId5" Type="http://schemas.openxmlformats.org/officeDocument/2006/relationships/hyperlink" Target="https://www.cms.gov/files/document/getting-care-guide-chinese.pdf" TargetMode="External"/><Relationship Id="rId10" Type="http://schemas.openxmlformats.org/officeDocument/2006/relationships/hyperlink" Target="mailto:healthequityTA@cms.hhs.gov" TargetMode="External"/><Relationship Id="rId4" Type="http://schemas.openxmlformats.org/officeDocument/2006/relationships/hyperlink" Target="https://www.cms.gov/files/document/guide-people-disabilties-spanish.pdf" TargetMode="External"/><Relationship Id="rId9" Type="http://schemas.openxmlformats.org/officeDocument/2006/relationships/hyperlink" Target="https://www.cms.gov/files/document/getting-care-guide-russian.pdf"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youtube.com/watch?v=_aydKRTPplg&amp;feature=youtu.be" TargetMode="External"/><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youtube.com/watch?v=VgbPFV0i3vA"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ms.gov/About-CMS/Agency-Information/OMH/equity-initiatives/from-coverage-to-care"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mailto:HealthEquityTA@cms.hhs.gov" TargetMode="Externa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www.resourcesforintegratedcare.com/physical_disability/dcc/tools/self_assessment"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www.resourcesforintegratedcare.com/disabilitycompetentcare/tools/2017/dcc_start"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oi.org/10.1016/j.dhjo.2020.100941"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www.resourcesforintegratedcare.com/IDD/Care_Integration/Toolkit/My_Health_My_Life"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resourcesforintegratedcare.com/sites/default/files/Using_Person_Centered_Language_Graphic.pdf" TargetMode="External"/><Relationship Id="rId2" Type="http://schemas.openxmlformats.org/officeDocument/2006/relationships/hyperlink" Target="https://www.resourcesforintegratedcare.com/sites/default/files/Using_Person_Centered_Language_Tip_Sheet.pdf"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s://www.resourcesforintegratedcare.com/concepts/intellectual-developmental-disabilities" TargetMode="External"/><Relationship Id="rId2" Type="http://schemas.openxmlformats.org/officeDocument/2006/relationships/hyperlink" Target="https://www.resourcesforintegratedcare.com/concepts/disability-competent-car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jpeg"/><Relationship Id="rId11" Type="http://schemas.openxmlformats.org/officeDocument/2006/relationships/hyperlink" Target="https://www.minorityhealth.hhs.gov/omh/browse.aspx?lvl=2&amp;lvlid=7" TargetMode="External"/><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hyperlink" Target="mailto:karen.gentile@cms.hhs.gov"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hyperlink" Target="mailto:sonya.bowen@cms.hhs.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who.int/social_determinants/sdh_defini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ww.cms.gov/About-CMS/Agency-Information/OMH/OMH_Dwnld-CMS_EquityPlanforMedicare_090615.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www.cms.gov/About-CMS/Agency-Information/OMH/equity-initiatives/equity-pla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12192000" cy="1197429"/>
          </a:xfrm>
          <a:solidFill>
            <a:srgbClr val="FFD004"/>
          </a:solidFill>
        </p:spPr>
        <p:txBody>
          <a:bodyPr>
            <a:normAutofit fontScale="90000"/>
          </a:bodyPr>
          <a:lstStyle/>
          <a:p>
            <a:pPr algn="ctr"/>
            <a:r>
              <a:rPr lang="en-US" sz="3600" b="1" dirty="0">
                <a:latin typeface="Calibri" panose="020F0502020204030204" pitchFamily="34" charset="0"/>
                <a:ea typeface="Calibri" panose="020F0502020204030204" pitchFamily="34" charset="0"/>
                <a:cs typeface="Times New Roman" panose="02020603050405020304" pitchFamily="18" charset="0"/>
              </a:rPr>
              <a:t>Centers for Medicare &amp; Medicaid Services: Efforts to Increase Health Care Access and Quality of Care for People with Disabilities</a:t>
            </a:r>
          </a:p>
        </p:txBody>
      </p:sp>
      <p:sp>
        <p:nvSpPr>
          <p:cNvPr id="3" name="Text Placeholder 2"/>
          <p:cNvSpPr>
            <a:spLocks noGrp="1"/>
          </p:cNvSpPr>
          <p:nvPr>
            <p:ph type="body" sz="quarter" idx="10"/>
          </p:nvPr>
        </p:nvSpPr>
        <p:spPr>
          <a:xfrm>
            <a:off x="5410200" y="4876800"/>
            <a:ext cx="6502400" cy="404327"/>
          </a:xfrm>
        </p:spPr>
        <p:txBody>
          <a:bodyPr>
            <a:noAutofit/>
          </a:bodyPr>
          <a:lstStyle/>
          <a:p>
            <a:pPr algn="r"/>
            <a:r>
              <a:rPr lang="en-US" sz="2800" dirty="0">
                <a:solidFill>
                  <a:schemeClr val="bg1"/>
                </a:solidFill>
              </a:rPr>
              <a:t>CMS Office of Minority Health</a:t>
            </a:r>
          </a:p>
          <a:p>
            <a:pPr algn="r"/>
            <a:r>
              <a:rPr lang="en-US" sz="2800" dirty="0">
                <a:solidFill>
                  <a:schemeClr val="bg1"/>
                </a:solidFill>
              </a:rPr>
              <a:t> Medicare-Medicaid Coordination Office</a:t>
            </a:r>
          </a:p>
          <a:p>
            <a:pPr algn="r"/>
            <a:r>
              <a:rPr lang="en-US" sz="2800" dirty="0">
                <a:solidFill>
                  <a:schemeClr val="bg1"/>
                </a:solidFill>
              </a:rPr>
              <a:t>October 2020</a:t>
            </a:r>
          </a:p>
          <a:p>
            <a:endParaRPr lang="en-US" sz="3200" dirty="0">
              <a:solidFill>
                <a:schemeClr val="tx2"/>
              </a:solidFill>
            </a:endParaRPr>
          </a:p>
        </p:txBody>
      </p:sp>
    </p:spTree>
    <p:extLst>
      <p:ext uri="{BB962C8B-B14F-4D97-AF65-F5344CB8AC3E}">
        <p14:creationId xmlns:p14="http://schemas.microsoft.com/office/powerpoint/2010/main" val="155998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14600"/>
            <a:ext cx="12192000" cy="1447800"/>
          </a:xfrm>
        </p:spPr>
        <p:txBody>
          <a:bodyPr/>
          <a:lstStyle/>
          <a:p>
            <a:pPr algn="ctr"/>
            <a:r>
              <a:rPr lang="en-US" b="1" dirty="0">
                <a:latin typeface="+mn-lt"/>
              </a:rPr>
              <a:t>Increasing Understanding and Awareness                       of Disparities for People with Disabilities</a:t>
            </a:r>
          </a:p>
        </p:txBody>
      </p:sp>
    </p:spTree>
    <p:extLst>
      <p:ext uri="{BB962C8B-B14F-4D97-AF65-F5344CB8AC3E}">
        <p14:creationId xmlns:p14="http://schemas.microsoft.com/office/powerpoint/2010/main" val="321806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Incorporating HHS Disability Data Standards into   </a:t>
            </a:r>
            <a:br>
              <a:rPr lang="en-US" b="1" dirty="0">
                <a:latin typeface="+mn-lt"/>
              </a:rPr>
            </a:br>
            <a:r>
              <a:rPr lang="en-US" b="1" dirty="0">
                <a:latin typeface="+mn-lt"/>
              </a:rPr>
              <a:t>Health Care Data Collection</a:t>
            </a:r>
          </a:p>
        </p:txBody>
      </p:sp>
      <p:sp>
        <p:nvSpPr>
          <p:cNvPr id="2" name="Content Placeholder 1"/>
          <p:cNvSpPr>
            <a:spLocks noGrp="1"/>
          </p:cNvSpPr>
          <p:nvPr>
            <p:ph idx="1"/>
          </p:nvPr>
        </p:nvSpPr>
        <p:spPr>
          <a:xfrm>
            <a:off x="609600" y="1708029"/>
            <a:ext cx="10972800" cy="5020575"/>
          </a:xfrm>
        </p:spPr>
        <p:txBody>
          <a:bodyPr>
            <a:normAutofit fontScale="92500" lnSpcReduction="10000"/>
          </a:bodyPr>
          <a:lstStyle/>
          <a:p>
            <a:r>
              <a:rPr lang="en-US" dirty="0"/>
              <a:t>In 2011, ASPE released the </a:t>
            </a:r>
            <a:r>
              <a:rPr lang="en-US" dirty="0">
                <a:hlinkClick r:id="rId3"/>
              </a:rPr>
              <a:t>HHS Implementation Guidance on Data Collection Standards for Race, Ethnicity, Sex, Primary Language, and Disability Status</a:t>
            </a:r>
            <a:r>
              <a:rPr lang="en-US" dirty="0"/>
              <a:t>, mandating all population-level surveys administered or sponsored by HHS include items covering these topics.</a:t>
            </a:r>
          </a:p>
          <a:p>
            <a:r>
              <a:rPr lang="en-US" dirty="0"/>
              <a:t>Data standards included a 6-item disability minimum data set.</a:t>
            </a:r>
          </a:p>
          <a:p>
            <a:pPr marL="842963" lvl="1" indent="-385763">
              <a:buFont typeface="+mj-lt"/>
              <a:buAutoNum type="arabicPeriod"/>
            </a:pPr>
            <a:r>
              <a:rPr lang="en-US" dirty="0"/>
              <a:t>Are you deaf or do you have serious difficulty hearing? Yes/No</a:t>
            </a:r>
          </a:p>
          <a:p>
            <a:pPr marL="842963" lvl="1" indent="-385763">
              <a:buFont typeface="+mj-lt"/>
              <a:buAutoNum type="arabicPeriod"/>
            </a:pPr>
            <a:r>
              <a:rPr lang="en-US" dirty="0"/>
              <a:t>Are you blind or do you have serious difficulty seeing, even when wearing glasses? Yes/No</a:t>
            </a:r>
          </a:p>
          <a:p>
            <a:pPr marL="842963" lvl="1" indent="-385763">
              <a:buFont typeface="+mj-lt"/>
              <a:buAutoNum type="arabicPeriod"/>
            </a:pPr>
            <a:r>
              <a:rPr lang="en-US" dirty="0"/>
              <a:t>Because of a physical, mental, or emotional condition, do you have serious difficulty concentrating, remembering, or making decisions? (5 years old or older) Yes/No</a:t>
            </a:r>
          </a:p>
          <a:p>
            <a:pPr marL="842963" lvl="1" indent="-385763">
              <a:buFont typeface="+mj-lt"/>
              <a:buAutoNum type="arabicPeriod"/>
            </a:pPr>
            <a:r>
              <a:rPr lang="en-US" dirty="0"/>
              <a:t>Do you have serious difficulty walking or climbing stairs? (5 years old or older) Yes/No</a:t>
            </a:r>
          </a:p>
          <a:p>
            <a:pPr marL="842963" lvl="1" indent="-385763">
              <a:buFont typeface="+mj-lt"/>
              <a:buAutoNum type="arabicPeriod"/>
            </a:pPr>
            <a:r>
              <a:rPr lang="en-US" dirty="0"/>
              <a:t>Do you have difficulty dressing or bathing? (5 years old or older) Yes/No</a:t>
            </a:r>
          </a:p>
          <a:p>
            <a:pPr marL="842963" lvl="1" indent="-385763">
              <a:buFont typeface="+mj-lt"/>
              <a:buAutoNum type="arabicPeriod"/>
            </a:pPr>
            <a:r>
              <a:rPr lang="en-US" dirty="0"/>
              <a:t>Because of a physical, mental, or emotional condition, do you have difficulty doing errands alone such as visiting a doctor's office or shopping? (15 years old or older) Yes/No</a:t>
            </a:r>
          </a:p>
          <a:p>
            <a:endParaRPr lang="en-US" dirty="0"/>
          </a:p>
          <a:p>
            <a:endParaRPr lang="en-US" dirty="0"/>
          </a:p>
        </p:txBody>
      </p:sp>
    </p:spTree>
    <p:extLst>
      <p:ext uri="{BB962C8B-B14F-4D97-AF65-F5344CB8AC3E}">
        <p14:creationId xmlns:p14="http://schemas.microsoft.com/office/powerpoint/2010/main" val="2161599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CMS OMH Disability Analysis</a:t>
            </a:r>
          </a:p>
        </p:txBody>
      </p:sp>
      <p:sp>
        <p:nvSpPr>
          <p:cNvPr id="2" name="Content Placeholder 1"/>
          <p:cNvSpPr>
            <a:spLocks noGrp="1"/>
          </p:cNvSpPr>
          <p:nvPr>
            <p:ph idx="1"/>
          </p:nvPr>
        </p:nvSpPr>
        <p:spPr>
          <a:xfrm>
            <a:off x="556590" y="1669776"/>
            <a:ext cx="5307497" cy="5188224"/>
          </a:xfrm>
        </p:spPr>
        <p:txBody>
          <a:bodyPr>
            <a:normAutofit fontScale="92500" lnSpcReduction="20000"/>
          </a:bodyPr>
          <a:lstStyle/>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000" i="1" dirty="0">
              <a:hlinkClick r:id="rId3"/>
            </a:endParaRPr>
          </a:p>
          <a:p>
            <a:pPr marL="0" indent="0">
              <a:buNone/>
            </a:pPr>
            <a:endParaRPr lang="en-US" sz="2000" i="1" dirty="0">
              <a:hlinkClick r:id="rId3"/>
            </a:endParaRPr>
          </a:p>
          <a:p>
            <a:pPr marL="0" indent="0">
              <a:buNone/>
            </a:pPr>
            <a:endParaRPr lang="en-US" sz="2000" i="1" dirty="0">
              <a:hlinkClick r:id="rId3"/>
            </a:endParaRPr>
          </a:p>
          <a:p>
            <a:pPr marL="0" indent="0">
              <a:buNone/>
            </a:pPr>
            <a:endParaRPr lang="en-US" sz="2400" i="1" dirty="0">
              <a:hlinkClick r:id="rId3"/>
            </a:endParaRPr>
          </a:p>
          <a:p>
            <a:pPr marL="0" indent="0">
              <a:buNone/>
            </a:pPr>
            <a:endParaRPr lang="en-US" sz="2400" i="1" dirty="0">
              <a:hlinkClick r:id="rId3"/>
            </a:endParaRPr>
          </a:p>
          <a:p>
            <a:pPr marL="0" indent="0">
              <a:buNone/>
            </a:pPr>
            <a:r>
              <a:rPr lang="en-US" sz="2600" dirty="0">
                <a:hlinkClick r:id="rId3"/>
              </a:rPr>
              <a:t>Characteristics of Medicare Beneficiaries with Intellectual or Developmental Disabilities </a:t>
            </a:r>
            <a:r>
              <a:rPr lang="en-US" sz="2400" i="1" dirty="0"/>
              <a:t>– </a:t>
            </a:r>
            <a:r>
              <a:rPr lang="en-US" sz="2200" i="1" dirty="0"/>
              <a:t>Intellectual and Developmental Disabilities </a:t>
            </a:r>
            <a:r>
              <a:rPr lang="en-US" sz="2200" dirty="0"/>
              <a:t>Journal (Oct 2019)</a:t>
            </a:r>
          </a:p>
        </p:txBody>
      </p:sp>
      <p:sp>
        <p:nvSpPr>
          <p:cNvPr id="5" name="Content Placeholder 1"/>
          <p:cNvSpPr txBox="1">
            <a:spLocks/>
          </p:cNvSpPr>
          <p:nvPr/>
        </p:nvSpPr>
        <p:spPr>
          <a:xfrm>
            <a:off x="6672475" y="1676401"/>
            <a:ext cx="5340626" cy="51815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US" sz="2400" dirty="0"/>
          </a:p>
          <a:p>
            <a:pPr marL="285750" indent="-285750"/>
            <a:endParaRPr lang="en-US" sz="2400" dirty="0"/>
          </a:p>
          <a:p>
            <a:pPr marL="285750" indent="-285750"/>
            <a:endParaRPr lang="en-US" sz="2400" dirty="0"/>
          </a:p>
          <a:p>
            <a:pPr marL="285750" indent="-285750"/>
            <a:endParaRPr lang="en-US" sz="2400" dirty="0"/>
          </a:p>
          <a:p>
            <a:pPr marL="285750" indent="-285750"/>
            <a:endParaRPr lang="en-US" sz="2400" dirty="0"/>
          </a:p>
          <a:p>
            <a:pPr marL="0" indent="0">
              <a:buNone/>
            </a:pPr>
            <a:br>
              <a:rPr lang="en-US" sz="2000" dirty="0"/>
            </a:br>
            <a:endParaRPr lang="en-US" sz="2000" dirty="0"/>
          </a:p>
          <a:p>
            <a:pPr marL="0" indent="0">
              <a:buNone/>
            </a:pPr>
            <a:endParaRPr lang="en-US" sz="2000" dirty="0"/>
          </a:p>
          <a:p>
            <a:pPr marL="0" indent="0">
              <a:buNone/>
            </a:pPr>
            <a:endParaRPr lang="en-US" sz="2000" dirty="0">
              <a:hlinkClick r:id="rId4"/>
            </a:endParaRPr>
          </a:p>
          <a:p>
            <a:pPr marL="0" indent="0">
              <a:buNone/>
            </a:pPr>
            <a:endParaRPr lang="en-US" sz="2000" dirty="0">
              <a:hlinkClick r:id="rId4"/>
            </a:endParaRPr>
          </a:p>
          <a:p>
            <a:pPr marL="0" indent="0">
              <a:buNone/>
            </a:pPr>
            <a:r>
              <a:rPr lang="en-US" sz="2400" dirty="0">
                <a:hlinkClick r:id="rId4"/>
              </a:rPr>
              <a:t>Data Highlight: How Does Disability Affect Access to Health Care for Dual Eligible Beneficiaries?</a:t>
            </a:r>
            <a:r>
              <a:rPr lang="en-US" sz="2400" dirty="0"/>
              <a:t> (Jul 2019)</a:t>
            </a:r>
          </a:p>
        </p:txBody>
      </p:sp>
      <p:pic>
        <p:nvPicPr>
          <p:cNvPr id="6" name="Picture 5" descr="Cover of resource called &quot;Characteristics of Medicare Beneficiaries with Intellectual or Developmental Disabilties&quot;"/>
          <p:cNvPicPr>
            <a:picLocks noChangeAspect="1"/>
          </p:cNvPicPr>
          <p:nvPr/>
        </p:nvPicPr>
        <p:blipFill>
          <a:blip r:embed="rId5"/>
          <a:stretch>
            <a:fillRect/>
          </a:stretch>
        </p:blipFill>
        <p:spPr>
          <a:xfrm>
            <a:off x="1580189" y="1669775"/>
            <a:ext cx="2912298" cy="3558208"/>
          </a:xfrm>
          <a:prstGeom prst="rect">
            <a:avLst/>
          </a:prstGeom>
        </p:spPr>
      </p:pic>
      <p:pic>
        <p:nvPicPr>
          <p:cNvPr id="7" name="Picture 6" descr="Cover of resource called &quot;Data Highlight: How Does Disability Affect Access to Health Care for Dual Eligible Beneficiaries?&quot;"/>
          <p:cNvPicPr>
            <a:picLocks noChangeAspect="1"/>
          </p:cNvPicPr>
          <p:nvPr/>
        </p:nvPicPr>
        <p:blipFill>
          <a:blip r:embed="rId6"/>
          <a:stretch>
            <a:fillRect/>
          </a:stretch>
        </p:blipFill>
        <p:spPr>
          <a:xfrm>
            <a:off x="7838483" y="1669775"/>
            <a:ext cx="2859997" cy="3558208"/>
          </a:xfrm>
          <a:prstGeom prst="rect">
            <a:avLst/>
          </a:prstGeom>
        </p:spPr>
      </p:pic>
      <p:sp>
        <p:nvSpPr>
          <p:cNvPr id="8" name="TextBox 7"/>
          <p:cNvSpPr txBox="1"/>
          <p:nvPr/>
        </p:nvSpPr>
        <p:spPr>
          <a:xfrm>
            <a:off x="1097280" y="6217920"/>
            <a:ext cx="9601200"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651770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1474"/>
            <a:ext cx="12192000" cy="1447800"/>
          </a:xfrm>
        </p:spPr>
        <p:txBody>
          <a:bodyPr/>
          <a:lstStyle/>
          <a:p>
            <a:r>
              <a:rPr lang="en-US" b="1" dirty="0">
                <a:latin typeface="+mn-lt"/>
              </a:rPr>
              <a:t>CMS OMH Disability Analysis</a:t>
            </a:r>
          </a:p>
        </p:txBody>
      </p:sp>
      <p:sp>
        <p:nvSpPr>
          <p:cNvPr id="2" name="Content Placeholder 1"/>
          <p:cNvSpPr>
            <a:spLocks noGrp="1"/>
          </p:cNvSpPr>
          <p:nvPr>
            <p:ph idx="1"/>
          </p:nvPr>
        </p:nvSpPr>
        <p:spPr>
          <a:xfrm>
            <a:off x="609600" y="1610138"/>
            <a:ext cx="4916557" cy="5247862"/>
          </a:xfrm>
        </p:spPr>
        <p:txBody>
          <a:bodyPr>
            <a:normAutofit fontScale="92500" lnSpcReduction="10000"/>
          </a:bodyPr>
          <a:lstStyle/>
          <a:p>
            <a:pPr marL="0" indent="0">
              <a:buNone/>
            </a:pPr>
            <a:endParaRPr lang="en-US" u="sng" dirty="0">
              <a:hlinkClick r:id="rId3"/>
            </a:endParaRPr>
          </a:p>
          <a:p>
            <a:pPr marL="0" indent="0">
              <a:buNone/>
            </a:pPr>
            <a:endParaRPr lang="en-US" u="sng" dirty="0">
              <a:hlinkClick r:id="rId3"/>
            </a:endParaRPr>
          </a:p>
          <a:p>
            <a:pPr marL="0" indent="0">
              <a:buNone/>
            </a:pPr>
            <a:endParaRPr lang="en-US" u="sng" dirty="0">
              <a:hlinkClick r:id="rId3"/>
            </a:endParaRPr>
          </a:p>
          <a:p>
            <a:pPr marL="0" indent="0">
              <a:buNone/>
            </a:pPr>
            <a:endParaRPr lang="en-US" u="sng" dirty="0">
              <a:hlinkClick r:id="rId3"/>
            </a:endParaRPr>
          </a:p>
          <a:p>
            <a:pPr marL="0" indent="0">
              <a:buNone/>
            </a:pPr>
            <a:endParaRPr lang="en-US" u="sng" dirty="0">
              <a:hlinkClick r:id="rId3"/>
            </a:endParaRPr>
          </a:p>
          <a:p>
            <a:pPr marL="0" indent="0">
              <a:buNone/>
            </a:pPr>
            <a:endParaRPr lang="en-US" u="sng" dirty="0">
              <a:hlinkClick r:id="rId3"/>
            </a:endParaRPr>
          </a:p>
          <a:p>
            <a:pPr marL="0" indent="0">
              <a:buNone/>
            </a:pPr>
            <a:endParaRPr lang="en-US" u="sng" dirty="0">
              <a:hlinkClick r:id="rId3"/>
            </a:endParaRPr>
          </a:p>
          <a:p>
            <a:pPr marL="0" indent="0">
              <a:buNone/>
            </a:pPr>
            <a:endParaRPr lang="en-US" u="sng" dirty="0">
              <a:hlinkClick r:id="rId3"/>
            </a:endParaRPr>
          </a:p>
          <a:p>
            <a:pPr marL="0" indent="0">
              <a:buNone/>
            </a:pPr>
            <a:endParaRPr lang="en-US" sz="1800" u="sng" dirty="0">
              <a:hlinkClick r:id="rId3"/>
            </a:endParaRPr>
          </a:p>
          <a:p>
            <a:pPr marL="0" indent="0">
              <a:buNone/>
            </a:pPr>
            <a:r>
              <a:rPr lang="en-US" sz="2600" u="sng" dirty="0">
                <a:hlinkClick r:id="rId3"/>
              </a:rPr>
              <a:t>Does Disability Affect Receipt of Preventive Care Services Among Older Medicare Beneficiaries?</a:t>
            </a:r>
            <a:r>
              <a:rPr lang="en-US" sz="2600" dirty="0"/>
              <a:t>         (Jul 2017)</a:t>
            </a:r>
          </a:p>
          <a:p>
            <a:pPr marL="0" indent="0">
              <a:buNone/>
            </a:pPr>
            <a:endParaRPr lang="en-US" sz="1800" dirty="0"/>
          </a:p>
        </p:txBody>
      </p:sp>
      <p:sp>
        <p:nvSpPr>
          <p:cNvPr id="7" name="TextBox 6"/>
          <p:cNvSpPr txBox="1"/>
          <p:nvPr/>
        </p:nvSpPr>
        <p:spPr>
          <a:xfrm>
            <a:off x="6003235" y="1987826"/>
            <a:ext cx="5605669" cy="4647426"/>
          </a:xfrm>
          <a:prstGeom prst="rect">
            <a:avLst/>
          </a:prstGeom>
          <a:noFill/>
        </p:spPr>
        <p:txBody>
          <a:bodyPr wrap="square" rtlCol="0">
            <a:spAutoFit/>
          </a:bodyPr>
          <a:lstStyle/>
          <a:p>
            <a:pPr lvl="1"/>
            <a:endParaRPr lang="en-US" u="sng" dirty="0">
              <a:hlinkClick r:id="rId4"/>
            </a:endParaRPr>
          </a:p>
          <a:p>
            <a:pPr lvl="1"/>
            <a:endParaRPr lang="en-US" u="sng" dirty="0">
              <a:hlinkClick r:id="rId4"/>
            </a:endParaRPr>
          </a:p>
          <a:p>
            <a:pPr lvl="1"/>
            <a:endParaRPr lang="en-US" u="sng" dirty="0">
              <a:hlinkClick r:id="rId4"/>
            </a:endParaRPr>
          </a:p>
          <a:p>
            <a:pPr lvl="1"/>
            <a:endParaRPr lang="en-US" u="sng" dirty="0">
              <a:hlinkClick r:id="rId4"/>
            </a:endParaRPr>
          </a:p>
          <a:p>
            <a:pPr lvl="1"/>
            <a:endParaRPr lang="en-US" u="sng" dirty="0">
              <a:hlinkClick r:id="rId4"/>
            </a:endParaRPr>
          </a:p>
          <a:p>
            <a:pPr lvl="1"/>
            <a:endParaRPr lang="en-US" u="sng" dirty="0">
              <a:hlinkClick r:id="rId4"/>
            </a:endParaRPr>
          </a:p>
          <a:p>
            <a:pPr lvl="1"/>
            <a:endParaRPr lang="en-US" u="sng" dirty="0">
              <a:hlinkClick r:id="rId4"/>
            </a:endParaRPr>
          </a:p>
          <a:p>
            <a:pPr lvl="1"/>
            <a:endParaRPr lang="en-US" u="sng" dirty="0">
              <a:hlinkClick r:id="rId4"/>
            </a:endParaRPr>
          </a:p>
          <a:p>
            <a:pPr lvl="1"/>
            <a:endParaRPr lang="en-US" u="sng" dirty="0">
              <a:hlinkClick r:id="rId4"/>
            </a:endParaRPr>
          </a:p>
          <a:p>
            <a:pPr lvl="1"/>
            <a:endParaRPr lang="en-US" u="sng" dirty="0">
              <a:hlinkClick r:id="rId4"/>
            </a:endParaRPr>
          </a:p>
          <a:p>
            <a:pPr lvl="1"/>
            <a:endParaRPr lang="en-US" u="sng" dirty="0">
              <a:hlinkClick r:id="rId4"/>
            </a:endParaRPr>
          </a:p>
          <a:p>
            <a:pPr lvl="1"/>
            <a:endParaRPr lang="en-US" u="sng" dirty="0">
              <a:hlinkClick r:id="rId4"/>
            </a:endParaRPr>
          </a:p>
          <a:p>
            <a:pPr lvl="1"/>
            <a:endParaRPr lang="en-US" sz="800" u="sng" dirty="0">
              <a:hlinkClick r:id="rId4"/>
            </a:endParaRPr>
          </a:p>
          <a:p>
            <a:pPr lvl="1"/>
            <a:r>
              <a:rPr lang="en-US" sz="2400" u="sng" dirty="0">
                <a:hlinkClick r:id="rId4"/>
              </a:rPr>
              <a:t>Medicare Fee-For-Service Beneficiaries with Disabilities, by End Stage Renal Disease Status, 2014</a:t>
            </a:r>
            <a:r>
              <a:rPr lang="en-US" sz="2400" dirty="0"/>
              <a:t> (Jul 2017)</a:t>
            </a:r>
          </a:p>
        </p:txBody>
      </p:sp>
      <p:pic>
        <p:nvPicPr>
          <p:cNvPr id="13" name="Picture 12" descr="Cover of resource called &quot;Does Disability Affect Receipt of Preventative Care Services Among Older Medicare Beneficiaries?&quot;"/>
          <p:cNvPicPr>
            <a:picLocks noChangeAspect="1"/>
          </p:cNvPicPr>
          <p:nvPr/>
        </p:nvPicPr>
        <p:blipFill>
          <a:blip r:embed="rId5"/>
          <a:stretch>
            <a:fillRect/>
          </a:stretch>
        </p:blipFill>
        <p:spPr>
          <a:xfrm>
            <a:off x="1145485" y="1610138"/>
            <a:ext cx="3406637" cy="3677479"/>
          </a:xfrm>
          <a:prstGeom prst="rect">
            <a:avLst/>
          </a:prstGeom>
        </p:spPr>
      </p:pic>
      <p:pic>
        <p:nvPicPr>
          <p:cNvPr id="14" name="Picture 13" descr="Cover of resource called &quot;Medicare Fee-For-Service Beneficiaries with Disabilities, By End State Renal Disease Status, 2014&quot;"/>
          <p:cNvPicPr>
            <a:picLocks noChangeAspect="1"/>
          </p:cNvPicPr>
          <p:nvPr/>
        </p:nvPicPr>
        <p:blipFill>
          <a:blip r:embed="rId6"/>
          <a:stretch>
            <a:fillRect/>
          </a:stretch>
        </p:blipFill>
        <p:spPr>
          <a:xfrm>
            <a:off x="7354956" y="1610138"/>
            <a:ext cx="3279913" cy="3677479"/>
          </a:xfrm>
          <a:prstGeom prst="rect">
            <a:avLst/>
          </a:prstGeom>
        </p:spPr>
      </p:pic>
    </p:spTree>
    <p:extLst>
      <p:ext uri="{BB962C8B-B14F-4D97-AF65-F5344CB8AC3E}">
        <p14:creationId xmlns:p14="http://schemas.microsoft.com/office/powerpoint/2010/main" val="3020244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169581"/>
          </a:xfrm>
        </p:spPr>
        <p:txBody>
          <a:bodyPr/>
          <a:lstStyle/>
          <a:p>
            <a:r>
              <a:rPr lang="en-US" b="1" dirty="0">
                <a:latin typeface="+mn-lt"/>
              </a:rPr>
              <a:t>Mapping Medicare Disparities Tool </a:t>
            </a:r>
          </a:p>
        </p:txBody>
      </p:sp>
      <p:sp>
        <p:nvSpPr>
          <p:cNvPr id="6" name="TextBox 5"/>
          <p:cNvSpPr txBox="1"/>
          <p:nvPr/>
        </p:nvSpPr>
        <p:spPr>
          <a:xfrm>
            <a:off x="1827650" y="6172078"/>
            <a:ext cx="7561384" cy="461665"/>
          </a:xfrm>
          <a:prstGeom prst="rect">
            <a:avLst/>
          </a:prstGeom>
          <a:noFill/>
        </p:spPr>
        <p:txBody>
          <a:bodyPr wrap="square" rtlCol="0">
            <a:spAutoFit/>
          </a:bodyPr>
          <a:lstStyle/>
          <a:p>
            <a:r>
              <a:rPr lang="en-US" sz="2400" dirty="0">
                <a:hlinkClick r:id="rId3"/>
              </a:rPr>
              <a:t>data.cms.gov/mapping-medicare-disparities</a:t>
            </a:r>
            <a:endParaRPr lang="en-US" sz="2400" dirty="0"/>
          </a:p>
        </p:txBody>
      </p:sp>
      <p:sp>
        <p:nvSpPr>
          <p:cNvPr id="7" name="Rectangle 6"/>
          <p:cNvSpPr/>
          <p:nvPr/>
        </p:nvSpPr>
        <p:spPr>
          <a:xfrm>
            <a:off x="7252252" y="1491710"/>
            <a:ext cx="4680626" cy="4832092"/>
          </a:xfrm>
          <a:prstGeom prst="rect">
            <a:avLst/>
          </a:prstGeom>
        </p:spPr>
        <p:txBody>
          <a:bodyPr wrap="square">
            <a:spAutoFit/>
          </a:bodyPr>
          <a:lstStyle/>
          <a:p>
            <a:pPr marL="285750" indent="-285750">
              <a:buFont typeface="Arial" panose="020B0604020202020204" pitchFamily="34" charset="0"/>
              <a:buChar char="•"/>
            </a:pPr>
            <a:r>
              <a:rPr lang="en-US" sz="2000" dirty="0"/>
              <a:t>Launched in March 2016 by CMS OMH, recently updated with 2018 data</a:t>
            </a:r>
          </a:p>
          <a:p>
            <a:endParaRPr lang="en-US" sz="1000" dirty="0"/>
          </a:p>
          <a:p>
            <a:pPr marL="285750" indent="-285750">
              <a:buFont typeface="Arial" panose="020B0604020202020204" pitchFamily="34" charset="0"/>
              <a:buChar char="•"/>
            </a:pPr>
            <a:r>
              <a:rPr lang="en-US" sz="2000" dirty="0"/>
              <a:t>Interactive map that allows users to identify areas of disparities between subgroups of Medicare beneficiaries (e.g., racial and ethnic groups) in chronic disease prevalence, health outcomes, spending, and utilization.</a:t>
            </a:r>
          </a:p>
          <a:p>
            <a:r>
              <a:rPr lang="en-US" sz="1000" dirty="0">
                <a:solidFill>
                  <a:srgbClr val="FF0000"/>
                </a:solidFill>
              </a:rPr>
              <a:t> </a:t>
            </a:r>
          </a:p>
          <a:p>
            <a:pPr marL="285750" indent="-285750">
              <a:buFont typeface="Arial" panose="020B0604020202020204" pitchFamily="34" charset="0"/>
              <a:buChar char="•"/>
            </a:pPr>
            <a:r>
              <a:rPr lang="en-US" sz="2000" dirty="0"/>
              <a:t>Includes 30 Chronic or Potentially Disabling Conditions</a:t>
            </a:r>
          </a:p>
          <a:p>
            <a:endParaRPr lang="en-US" sz="1000" dirty="0"/>
          </a:p>
          <a:p>
            <a:pPr marL="285750" indent="-285750">
              <a:buFont typeface="Arial" panose="020B0604020202020204" pitchFamily="34" charset="0"/>
              <a:buChar char="•"/>
            </a:pPr>
            <a:r>
              <a:rPr lang="en-US" sz="2000" dirty="0"/>
              <a:t>Medicare Fee-for-Service data (FFS)</a:t>
            </a:r>
          </a:p>
          <a:p>
            <a:endParaRPr lang="en-US" sz="1000" dirty="0"/>
          </a:p>
          <a:p>
            <a:pPr marL="285750" indent="-285750">
              <a:buFont typeface="Arial" panose="020B0604020202020204" pitchFamily="34" charset="0"/>
              <a:buChar char="•"/>
            </a:pPr>
            <a:r>
              <a:rPr lang="en-US" sz="2000" dirty="0"/>
              <a:t>Public use downloadable data and maps</a:t>
            </a:r>
          </a:p>
          <a:p>
            <a:endParaRPr lang="en-US" dirty="0"/>
          </a:p>
        </p:txBody>
      </p:sp>
      <p:sp>
        <p:nvSpPr>
          <p:cNvPr id="8" name="TextBox 7"/>
          <p:cNvSpPr txBox="1"/>
          <p:nvPr/>
        </p:nvSpPr>
        <p:spPr>
          <a:xfrm>
            <a:off x="366977" y="6187022"/>
            <a:ext cx="2921346" cy="461665"/>
          </a:xfrm>
          <a:prstGeom prst="rect">
            <a:avLst/>
          </a:prstGeom>
          <a:noFill/>
        </p:spPr>
        <p:txBody>
          <a:bodyPr wrap="square" rtlCol="0">
            <a:spAutoFit/>
          </a:bodyPr>
          <a:lstStyle/>
          <a:p>
            <a:r>
              <a:rPr lang="en-US" sz="2400" dirty="0"/>
              <a:t>More info:</a:t>
            </a:r>
          </a:p>
        </p:txBody>
      </p:sp>
      <p:pic>
        <p:nvPicPr>
          <p:cNvPr id="9" name="Picture 8" descr="Screenshot of Mapping Medicare Disparities Tool wepage on cms.gov."/>
          <p:cNvPicPr>
            <a:picLocks noChangeAspect="1"/>
          </p:cNvPicPr>
          <p:nvPr/>
        </p:nvPicPr>
        <p:blipFill>
          <a:blip r:embed="rId4"/>
          <a:stretch>
            <a:fillRect/>
          </a:stretch>
        </p:blipFill>
        <p:spPr>
          <a:xfrm>
            <a:off x="457200" y="1296194"/>
            <a:ext cx="5662246" cy="4901124"/>
          </a:xfrm>
          <a:prstGeom prst="rect">
            <a:avLst/>
          </a:prstGeom>
        </p:spPr>
      </p:pic>
    </p:spTree>
    <p:extLst>
      <p:ext uri="{BB962C8B-B14F-4D97-AF65-F5344CB8AC3E}">
        <p14:creationId xmlns:p14="http://schemas.microsoft.com/office/powerpoint/2010/main" val="191225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14600"/>
            <a:ext cx="12192000" cy="1447800"/>
          </a:xfrm>
        </p:spPr>
        <p:txBody>
          <a:bodyPr/>
          <a:lstStyle/>
          <a:p>
            <a:pPr algn="ctr"/>
            <a:r>
              <a:rPr lang="en-US" b="1" dirty="0">
                <a:latin typeface="+mn-lt"/>
              </a:rPr>
              <a:t>Developing and Disseminating Solutions </a:t>
            </a:r>
          </a:p>
        </p:txBody>
      </p:sp>
    </p:spTree>
    <p:extLst>
      <p:ext uri="{BB962C8B-B14F-4D97-AF65-F5344CB8AC3E}">
        <p14:creationId xmlns:p14="http://schemas.microsoft.com/office/powerpoint/2010/main" val="4239516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CMS Collaboration Example:</a:t>
            </a:r>
            <a:br>
              <a:rPr lang="en-US" b="1" dirty="0">
                <a:latin typeface="+mn-lt"/>
              </a:rPr>
            </a:br>
            <a:r>
              <a:rPr lang="en-US" b="1" dirty="0">
                <a:latin typeface="+mn-lt"/>
              </a:rPr>
              <a:t>Payment for Extended Visits</a:t>
            </a:r>
          </a:p>
        </p:txBody>
      </p:sp>
      <p:sp>
        <p:nvSpPr>
          <p:cNvPr id="2" name="Content Placeholder 1"/>
          <p:cNvSpPr>
            <a:spLocks noGrp="1"/>
          </p:cNvSpPr>
          <p:nvPr>
            <p:ph idx="1"/>
          </p:nvPr>
        </p:nvSpPr>
        <p:spPr>
          <a:xfrm>
            <a:off x="503853" y="1828800"/>
            <a:ext cx="11103429" cy="4648200"/>
          </a:xfrm>
        </p:spPr>
        <p:txBody>
          <a:bodyPr>
            <a:normAutofit/>
          </a:bodyPr>
          <a:lstStyle/>
          <a:p>
            <a:pPr marL="0" indent="0">
              <a:buNone/>
            </a:pPr>
            <a:endParaRPr lang="en-US" dirty="0"/>
          </a:p>
          <a:p>
            <a:pPr marL="0" indent="0">
              <a:buNone/>
            </a:pPr>
            <a:r>
              <a:rPr lang="en-US" dirty="0"/>
              <a:t>The 2018 Medicare physician fee schedule offers new provider billing codes for prolonged preventive services: </a:t>
            </a:r>
          </a:p>
          <a:p>
            <a:pPr lvl="1"/>
            <a:r>
              <a:rPr lang="en-US" dirty="0"/>
              <a:t>Beginning January 1, 2018, practitioners have been able to bill  for prolonged preventive services through Healthcare Common Procedure Coding System (HCPCS) G-codes (G0513 and G0514). </a:t>
            </a:r>
          </a:p>
          <a:p>
            <a:pPr lvl="1"/>
            <a:r>
              <a:rPr lang="en-US" dirty="0"/>
              <a:t>These codes can be billed with eligible Medicare-covered preventive services in 30-minute increments for services that extend beyond the typical time assumed for the services.</a:t>
            </a:r>
          </a:p>
        </p:txBody>
      </p:sp>
    </p:spTree>
    <p:extLst>
      <p:ext uri="{BB962C8B-B14F-4D97-AF65-F5344CB8AC3E}">
        <p14:creationId xmlns:p14="http://schemas.microsoft.com/office/powerpoint/2010/main" val="294017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Continuous Engagement with </a:t>
            </a:r>
            <a:br>
              <a:rPr lang="en-US" b="1" dirty="0">
                <a:latin typeface="+mn-lt"/>
              </a:rPr>
            </a:br>
            <a:r>
              <a:rPr lang="en-US" b="1" dirty="0">
                <a:latin typeface="+mn-lt"/>
              </a:rPr>
              <a:t>Stakeholders and Partners</a:t>
            </a:r>
          </a:p>
        </p:txBody>
      </p:sp>
      <p:sp>
        <p:nvSpPr>
          <p:cNvPr id="2" name="Content Placeholder 1"/>
          <p:cNvSpPr>
            <a:spLocks noGrp="1"/>
          </p:cNvSpPr>
          <p:nvPr>
            <p:ph idx="1"/>
          </p:nvPr>
        </p:nvSpPr>
        <p:spPr>
          <a:xfrm>
            <a:off x="609600" y="1753394"/>
            <a:ext cx="10972800" cy="4664660"/>
          </a:xfrm>
        </p:spPr>
        <p:txBody>
          <a:bodyPr>
            <a:noAutofit/>
          </a:bodyPr>
          <a:lstStyle/>
          <a:p>
            <a:r>
              <a:rPr lang="en-US" sz="2400" dirty="0"/>
              <a:t>CMS OMH continuously engages with stakeholders to inform the work. Important stakeholders include:</a:t>
            </a:r>
          </a:p>
          <a:p>
            <a:pPr lvl="1"/>
            <a:r>
              <a:rPr lang="en-US" dirty="0"/>
              <a:t>People with Disabilities</a:t>
            </a:r>
          </a:p>
          <a:p>
            <a:pPr lvl="1"/>
            <a:r>
              <a:rPr lang="en-US" dirty="0"/>
              <a:t>Disability-serving organizations</a:t>
            </a:r>
          </a:p>
          <a:p>
            <a:pPr lvl="1"/>
            <a:r>
              <a:rPr lang="en-US" dirty="0"/>
              <a:t>Providers and health systems</a:t>
            </a:r>
          </a:p>
          <a:p>
            <a:r>
              <a:rPr lang="en-US" sz="2400" dirty="0"/>
              <a:t>Gaps in resources are often identified through engagement with stakeholders. Our products are then developed using evidence-based information and best practices. Our products are reviewed before public release and after.</a:t>
            </a:r>
          </a:p>
          <a:p>
            <a:r>
              <a:rPr lang="en-US" sz="2400" dirty="0"/>
              <a:t>CMS OMH uses a variety of stakeholder communication methods, such as listening sessions and stakeholder calls.</a:t>
            </a:r>
          </a:p>
          <a:p>
            <a:r>
              <a:rPr lang="en-US" sz="2400" dirty="0"/>
              <a:t>CMS maintains inter-departmental federal partnerships to break down silos and foster collaboration.</a:t>
            </a:r>
          </a:p>
        </p:txBody>
      </p:sp>
    </p:spTree>
    <p:extLst>
      <p:ext uri="{BB962C8B-B14F-4D97-AF65-F5344CB8AC3E}">
        <p14:creationId xmlns:p14="http://schemas.microsoft.com/office/powerpoint/2010/main" val="1461410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CMS OMH Webpage: </a:t>
            </a:r>
            <a:br>
              <a:rPr lang="en-US" b="1" dirty="0">
                <a:latin typeface="+mn-lt"/>
              </a:rPr>
            </a:br>
            <a:r>
              <a:rPr lang="en-US" b="1" dirty="0">
                <a:latin typeface="+mn-lt"/>
              </a:rPr>
              <a:t>COVID-19 Resources on Vulnerable Populations</a:t>
            </a:r>
          </a:p>
        </p:txBody>
      </p:sp>
      <p:sp>
        <p:nvSpPr>
          <p:cNvPr id="2" name="Content Placeholder 1"/>
          <p:cNvSpPr>
            <a:spLocks noGrp="1"/>
          </p:cNvSpPr>
          <p:nvPr>
            <p:ph idx="1"/>
          </p:nvPr>
        </p:nvSpPr>
        <p:spPr>
          <a:xfrm>
            <a:off x="318052" y="1828801"/>
            <a:ext cx="11264348" cy="5471159"/>
          </a:xfrm>
        </p:spPr>
        <p:txBody>
          <a:bodyPr>
            <a:normAutofit/>
          </a:bodyPr>
          <a:lstStyle/>
          <a:p>
            <a:pPr marL="457200" lvl="1" indent="0">
              <a:buNone/>
            </a:pPr>
            <a:endParaRPr lang="en-US" dirty="0"/>
          </a:p>
          <a:p>
            <a:r>
              <a:rPr lang="en-US" dirty="0"/>
              <a:t>Federal resources                                 </a:t>
            </a:r>
          </a:p>
          <a:p>
            <a:pPr lvl="1"/>
            <a:r>
              <a:rPr lang="en-US" dirty="0"/>
              <a:t>For Providers</a:t>
            </a:r>
          </a:p>
          <a:p>
            <a:pPr lvl="1"/>
            <a:r>
              <a:rPr lang="en-US" dirty="0"/>
              <a:t>For Consumers</a:t>
            </a:r>
          </a:p>
          <a:p>
            <a:r>
              <a:rPr lang="en-US" dirty="0"/>
              <a:t>Some resources available in other languages</a:t>
            </a:r>
          </a:p>
          <a:p>
            <a:endParaRPr lang="en-US" dirty="0"/>
          </a:p>
          <a:p>
            <a:pPr marL="0" indent="0">
              <a:buNone/>
            </a:pPr>
            <a:endParaRPr lang="en-US" dirty="0"/>
          </a:p>
          <a:p>
            <a:pPr marL="0" indent="0">
              <a:buNone/>
            </a:pPr>
            <a:r>
              <a:rPr lang="en-US" sz="2400" dirty="0"/>
              <a:t>More info: </a:t>
            </a:r>
            <a:r>
              <a:rPr lang="en-US" sz="2400" dirty="0">
                <a:hlinkClick r:id="rId3"/>
              </a:rPr>
              <a:t>cms.gov/About-CMS/Agency-Information/</a:t>
            </a:r>
          </a:p>
          <a:p>
            <a:pPr marL="0" indent="0">
              <a:buNone/>
            </a:pPr>
            <a:r>
              <a:rPr lang="en-US" sz="2400" dirty="0">
                <a:hlinkClick r:id="rId3"/>
              </a:rPr>
              <a:t>OMH/resource-center/COVID-19-Resources</a:t>
            </a:r>
            <a:endParaRPr lang="en-US" sz="2400" dirty="0"/>
          </a:p>
          <a:p>
            <a:pPr marL="0" indent="0">
              <a:buNone/>
            </a:pPr>
            <a:endParaRPr lang="en-US" dirty="0"/>
          </a:p>
        </p:txBody>
      </p:sp>
      <p:pic>
        <p:nvPicPr>
          <p:cNvPr id="5" name="Picture 4" descr="Screenshot of CMS OMH COVID-19 Resources webpage."/>
          <p:cNvPicPr>
            <a:picLocks noChangeAspect="1"/>
          </p:cNvPicPr>
          <p:nvPr/>
        </p:nvPicPr>
        <p:blipFill>
          <a:blip r:embed="rId4"/>
          <a:stretch>
            <a:fillRect/>
          </a:stretch>
        </p:blipFill>
        <p:spPr>
          <a:xfrm>
            <a:off x="7613374" y="1661160"/>
            <a:ext cx="3796748" cy="4758292"/>
          </a:xfrm>
          <a:prstGeom prst="rect">
            <a:avLst/>
          </a:prstGeom>
        </p:spPr>
      </p:pic>
    </p:spTree>
    <p:extLst>
      <p:ext uri="{BB962C8B-B14F-4D97-AF65-F5344CB8AC3E}">
        <p14:creationId xmlns:p14="http://schemas.microsoft.com/office/powerpoint/2010/main" val="2850905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Coronavirus and Your Health Coverage: </a:t>
            </a:r>
            <a:br>
              <a:rPr lang="en-US" b="1" dirty="0">
                <a:latin typeface="+mn-lt"/>
              </a:rPr>
            </a:br>
            <a:r>
              <a:rPr lang="en-US" b="1" dirty="0">
                <a:latin typeface="+mn-lt"/>
              </a:rPr>
              <a:t>Get the Basics</a:t>
            </a:r>
          </a:p>
        </p:txBody>
      </p:sp>
      <p:sp>
        <p:nvSpPr>
          <p:cNvPr id="2" name="Content Placeholder 1"/>
          <p:cNvSpPr>
            <a:spLocks noGrp="1"/>
          </p:cNvSpPr>
          <p:nvPr>
            <p:ph idx="1"/>
          </p:nvPr>
        </p:nvSpPr>
        <p:spPr>
          <a:xfrm>
            <a:off x="443068" y="4882356"/>
            <a:ext cx="10992255" cy="1293777"/>
          </a:xfrm>
        </p:spPr>
        <p:txBody>
          <a:bodyPr>
            <a:noAutofit/>
          </a:bodyPr>
          <a:lstStyle/>
          <a:p>
            <a:pPr marL="0" indent="0">
              <a:buNone/>
            </a:pPr>
            <a:r>
              <a:rPr lang="en-US" sz="2400" dirty="0"/>
              <a:t>This resource talks about how to protect yourself and your family. It also provides an overview on updates from Medicare, the Marketplace, and other information for consumers looking for information on health coverage and staying healthy during the COVID-19 pandemic</a:t>
            </a:r>
          </a:p>
        </p:txBody>
      </p:sp>
      <p:pic>
        <p:nvPicPr>
          <p:cNvPr id="4" name="Picture 3" descr="Page three of resource called &quot;Coronavirus and Your Health Coverage: Get the Basics&quot;">
            <a:extLst>
              <a:ext uri="{FF2B5EF4-FFF2-40B4-BE49-F238E27FC236}">
                <a16:creationId xmlns:a16="http://schemas.microsoft.com/office/drawing/2014/main" id="{A4DA9C7E-AE29-754F-AFDC-03D6569506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2182" y="1846508"/>
            <a:ext cx="1870364" cy="2888673"/>
          </a:xfrm>
          <a:prstGeom prst="rect">
            <a:avLst/>
          </a:prstGeom>
          <a:effectLst>
            <a:outerShdw blurRad="241300" dist="114300" dir="5400000" algn="ctr" rotWithShape="0">
              <a:srgbClr val="000000">
                <a:alpha val="30000"/>
              </a:srgbClr>
            </a:outerShdw>
          </a:effectLst>
        </p:spPr>
      </p:pic>
      <p:pic>
        <p:nvPicPr>
          <p:cNvPr id="5" name="Picture 4" descr="Page two of resource called &quot;Coronavirus and Your Health Coverage: Get the Basics&quot;">
            <a:extLst>
              <a:ext uri="{FF2B5EF4-FFF2-40B4-BE49-F238E27FC236}">
                <a16:creationId xmlns:a16="http://schemas.microsoft.com/office/drawing/2014/main" id="{71E5E8CF-1353-AF42-A6B2-FE4069C74E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1358" y="1766092"/>
            <a:ext cx="1870364" cy="2888673"/>
          </a:xfrm>
          <a:prstGeom prst="rect">
            <a:avLst/>
          </a:prstGeom>
          <a:effectLst>
            <a:outerShdw blurRad="241300" dist="114300" dir="5400000" algn="ctr" rotWithShape="0">
              <a:srgbClr val="000000">
                <a:alpha val="30000"/>
              </a:srgbClr>
            </a:outerShdw>
          </a:effectLst>
        </p:spPr>
      </p:pic>
      <p:pic>
        <p:nvPicPr>
          <p:cNvPr id="6" name="Picture 5" descr="Page one of resource called &quot;Coronavirus and Your Health Coverage: Get the Basics&quot;">
            <a:extLst>
              <a:ext uri="{FF2B5EF4-FFF2-40B4-BE49-F238E27FC236}">
                <a16:creationId xmlns:a16="http://schemas.microsoft.com/office/drawing/2014/main" id="{7EF53B92-A328-604C-9FDF-05469D89C2D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61228" y="1766092"/>
            <a:ext cx="1870364" cy="2888673"/>
          </a:xfrm>
          <a:prstGeom prst="rect">
            <a:avLst/>
          </a:prstGeom>
          <a:effectLst>
            <a:outerShdw blurRad="241300" dist="114300" dir="5400000" algn="ctr" rotWithShape="0">
              <a:srgbClr val="000000">
                <a:alpha val="30000"/>
              </a:srgbClr>
            </a:outerShdw>
          </a:effectLst>
        </p:spPr>
      </p:pic>
      <p:sp>
        <p:nvSpPr>
          <p:cNvPr id="7" name="TextBox 6"/>
          <p:cNvSpPr txBox="1"/>
          <p:nvPr/>
        </p:nvSpPr>
        <p:spPr>
          <a:xfrm>
            <a:off x="1700842" y="6286278"/>
            <a:ext cx="6722999" cy="461665"/>
          </a:xfrm>
          <a:prstGeom prst="rect">
            <a:avLst/>
          </a:prstGeom>
          <a:noFill/>
        </p:spPr>
        <p:txBody>
          <a:bodyPr wrap="square" rtlCol="0">
            <a:spAutoFit/>
          </a:bodyPr>
          <a:lstStyle/>
          <a:p>
            <a:r>
              <a:rPr lang="en-US" sz="2400" dirty="0">
                <a:hlinkClick r:id="rId6"/>
              </a:rPr>
              <a:t>cms.gov/files/document/c2c-covid-overview.pdf</a:t>
            </a:r>
            <a:endParaRPr lang="en-US" sz="2400" dirty="0"/>
          </a:p>
        </p:txBody>
      </p:sp>
      <p:sp>
        <p:nvSpPr>
          <p:cNvPr id="9" name="Rectangle 8"/>
          <p:cNvSpPr/>
          <p:nvPr/>
        </p:nvSpPr>
        <p:spPr>
          <a:xfrm>
            <a:off x="293298" y="6286279"/>
            <a:ext cx="1597325" cy="461665"/>
          </a:xfrm>
          <a:prstGeom prst="rect">
            <a:avLst/>
          </a:prstGeom>
        </p:spPr>
        <p:txBody>
          <a:bodyPr wrap="square">
            <a:spAutoFit/>
          </a:bodyPr>
          <a:lstStyle/>
          <a:p>
            <a:r>
              <a:rPr lang="en-US" sz="2400" dirty="0"/>
              <a:t>More info:</a:t>
            </a:r>
            <a:r>
              <a:rPr lang="en-US" dirty="0"/>
              <a:t> </a:t>
            </a:r>
          </a:p>
        </p:txBody>
      </p:sp>
    </p:spTree>
    <p:extLst>
      <p:ext uri="{BB962C8B-B14F-4D97-AF65-F5344CB8AC3E}">
        <p14:creationId xmlns:p14="http://schemas.microsoft.com/office/powerpoint/2010/main" val="666703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8856"/>
            <a:ext cx="12192000" cy="1447800"/>
          </a:xfrm>
        </p:spPr>
        <p:txBody>
          <a:bodyPr/>
          <a:lstStyle/>
          <a:p>
            <a:r>
              <a:rPr lang="en-US" sz="3800" b="1" dirty="0">
                <a:latin typeface="+mn-lt"/>
              </a:rPr>
              <a:t>Agenda</a:t>
            </a:r>
          </a:p>
        </p:txBody>
      </p:sp>
      <p:sp>
        <p:nvSpPr>
          <p:cNvPr id="2" name="Content Placeholder 1"/>
          <p:cNvSpPr>
            <a:spLocks noGrp="1"/>
          </p:cNvSpPr>
          <p:nvPr>
            <p:ph idx="1"/>
          </p:nvPr>
        </p:nvSpPr>
        <p:spPr/>
        <p:txBody>
          <a:bodyPr/>
          <a:lstStyle/>
          <a:p>
            <a:r>
              <a:rPr lang="en-US" dirty="0"/>
              <a:t>About CMS Office of Minority Health (OMH) </a:t>
            </a:r>
          </a:p>
          <a:p>
            <a:r>
              <a:rPr lang="en-US" dirty="0"/>
              <a:t>CMS OMH Approach to Achieve Health Equity</a:t>
            </a:r>
          </a:p>
          <a:p>
            <a:r>
              <a:rPr lang="en-US" dirty="0"/>
              <a:t>CMS OMH Health Equity Work for People with Disabilities</a:t>
            </a:r>
          </a:p>
          <a:p>
            <a:r>
              <a:rPr lang="en-US" dirty="0"/>
              <a:t>About Medicare-Medicaid Coordination Office</a:t>
            </a:r>
          </a:p>
          <a:p>
            <a:r>
              <a:rPr lang="en-US" dirty="0"/>
              <a:t>Disability-Competent Care Overview</a:t>
            </a:r>
          </a:p>
          <a:p>
            <a:r>
              <a:rPr lang="en-US" dirty="0"/>
              <a:t>Health Care Workforce Support for Providing Disability-Competent Care </a:t>
            </a:r>
          </a:p>
          <a:p>
            <a:pPr marL="0" indent="0">
              <a:buNone/>
            </a:pPr>
            <a:endParaRPr lang="en-US" dirty="0"/>
          </a:p>
        </p:txBody>
      </p:sp>
    </p:spTree>
    <p:extLst>
      <p:ext uri="{BB962C8B-B14F-4D97-AF65-F5344CB8AC3E}">
        <p14:creationId xmlns:p14="http://schemas.microsoft.com/office/powerpoint/2010/main" val="2036690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Stay Safe: Get the Care You Need, at Home</a:t>
            </a:r>
          </a:p>
        </p:txBody>
      </p:sp>
      <p:sp>
        <p:nvSpPr>
          <p:cNvPr id="2" name="Content Placeholder 1"/>
          <p:cNvSpPr>
            <a:spLocks noGrp="1"/>
          </p:cNvSpPr>
          <p:nvPr>
            <p:ph idx="1"/>
          </p:nvPr>
        </p:nvSpPr>
        <p:spPr>
          <a:xfrm>
            <a:off x="7276289" y="2130361"/>
            <a:ext cx="4357992" cy="3414408"/>
          </a:xfrm>
        </p:spPr>
        <p:txBody>
          <a:bodyPr>
            <a:normAutofit/>
          </a:bodyPr>
          <a:lstStyle/>
          <a:p>
            <a:pPr marL="0" indent="0">
              <a:buNone/>
            </a:pPr>
            <a:r>
              <a:rPr lang="en-US" sz="2400" i="1" dirty="0"/>
              <a:t>Stay Safe: Getting the Care You Need, at Home </a:t>
            </a:r>
            <a:r>
              <a:rPr lang="en-US" sz="2400" dirty="0"/>
              <a:t>focuses on how people can stay healthy within their home</a:t>
            </a:r>
          </a:p>
          <a:p>
            <a:pPr marL="0" indent="0">
              <a:buNone/>
            </a:pPr>
            <a:endParaRPr lang="en-US" sz="2400" dirty="0"/>
          </a:p>
          <a:p>
            <a:pPr marL="0" indent="0">
              <a:buNone/>
            </a:pPr>
            <a:r>
              <a:rPr lang="en-US" sz="2400" dirty="0"/>
              <a:t>This resource gives an overview of telehealth, managing ongoing health conditions, prescriptions, and other tips</a:t>
            </a:r>
          </a:p>
        </p:txBody>
      </p:sp>
      <p:pic>
        <p:nvPicPr>
          <p:cNvPr id="4" name="Picture 3" descr="Page two of resource called &quot;Stay Safe: Get the Care You Need, At Home&quot;">
            <a:extLst>
              <a:ext uri="{FF2B5EF4-FFF2-40B4-BE49-F238E27FC236}">
                <a16:creationId xmlns:a16="http://schemas.microsoft.com/office/drawing/2014/main" id="{A52AAD9B-E853-E547-834A-2D05D076A3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3151" y="1866901"/>
            <a:ext cx="2543089" cy="3929234"/>
          </a:xfrm>
          <a:prstGeom prst="rect">
            <a:avLst/>
          </a:prstGeom>
          <a:effectLst>
            <a:outerShdw blurRad="241300" dist="114300" dir="5400000" algn="ctr" rotWithShape="0">
              <a:srgbClr val="000000">
                <a:alpha val="30000"/>
              </a:srgbClr>
            </a:outerShdw>
          </a:effectLst>
        </p:spPr>
      </p:pic>
      <p:pic>
        <p:nvPicPr>
          <p:cNvPr id="5" name="Picture 4" descr="Page one of resource called &quot;Stay Safe: Get the Care You Need, At Home&quot;">
            <a:extLst>
              <a:ext uri="{FF2B5EF4-FFF2-40B4-BE49-F238E27FC236}">
                <a16:creationId xmlns:a16="http://schemas.microsoft.com/office/drawing/2014/main" id="{CC6043E4-B4CA-684F-914B-22E7B286ED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4642" y="1866901"/>
            <a:ext cx="2543089" cy="3929234"/>
          </a:xfrm>
          <a:prstGeom prst="rect">
            <a:avLst/>
          </a:prstGeom>
          <a:effectLst>
            <a:outerShdw blurRad="241300" dist="114300" dir="5400000" algn="ctr" rotWithShape="0">
              <a:srgbClr val="000000">
                <a:alpha val="30000"/>
              </a:srgbClr>
            </a:outerShdw>
          </a:effectLst>
        </p:spPr>
      </p:pic>
      <p:sp>
        <p:nvSpPr>
          <p:cNvPr id="6" name="TextBox 5"/>
          <p:cNvSpPr txBox="1"/>
          <p:nvPr/>
        </p:nvSpPr>
        <p:spPr>
          <a:xfrm>
            <a:off x="1539815" y="6396335"/>
            <a:ext cx="7034841" cy="461665"/>
          </a:xfrm>
          <a:prstGeom prst="rect">
            <a:avLst/>
          </a:prstGeom>
          <a:noFill/>
        </p:spPr>
        <p:txBody>
          <a:bodyPr wrap="square" rtlCol="0">
            <a:spAutoFit/>
          </a:bodyPr>
          <a:lstStyle/>
          <a:p>
            <a:r>
              <a:rPr lang="en-US" sz="2400" dirty="0">
                <a:hlinkClick r:id="rId5"/>
              </a:rPr>
              <a:t>cms.gov/files/document/c2c-covid-care-home.pdf</a:t>
            </a:r>
            <a:endParaRPr lang="en-US" sz="2400" dirty="0"/>
          </a:p>
        </p:txBody>
      </p:sp>
      <p:sp>
        <p:nvSpPr>
          <p:cNvPr id="7" name="Rectangle 6"/>
          <p:cNvSpPr/>
          <p:nvPr/>
        </p:nvSpPr>
        <p:spPr>
          <a:xfrm>
            <a:off x="76200" y="6448955"/>
            <a:ext cx="1769853" cy="461665"/>
          </a:xfrm>
          <a:prstGeom prst="rect">
            <a:avLst/>
          </a:prstGeom>
        </p:spPr>
        <p:txBody>
          <a:bodyPr wrap="square">
            <a:spAutoFit/>
          </a:bodyPr>
          <a:lstStyle/>
          <a:p>
            <a:r>
              <a:rPr lang="en-US" sz="2400" dirty="0"/>
              <a:t>More info: </a:t>
            </a:r>
          </a:p>
        </p:txBody>
      </p:sp>
    </p:spTree>
    <p:extLst>
      <p:ext uri="{BB962C8B-B14F-4D97-AF65-F5344CB8AC3E}">
        <p14:creationId xmlns:p14="http://schemas.microsoft.com/office/powerpoint/2010/main" val="104311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14600"/>
            <a:ext cx="12192000" cy="1447800"/>
          </a:xfrm>
        </p:spPr>
        <p:txBody>
          <a:bodyPr/>
          <a:lstStyle/>
          <a:p>
            <a:pPr algn="ctr"/>
            <a:r>
              <a:rPr lang="en-US" b="1" dirty="0">
                <a:latin typeface="+mn-lt"/>
              </a:rPr>
              <a:t>Provider Resources on Accessibility </a:t>
            </a:r>
          </a:p>
        </p:txBody>
      </p:sp>
    </p:spTree>
    <p:extLst>
      <p:ext uri="{BB962C8B-B14F-4D97-AF65-F5344CB8AC3E}">
        <p14:creationId xmlns:p14="http://schemas.microsoft.com/office/powerpoint/2010/main" val="200727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Provider Resource – Physical Accessibility </a:t>
            </a:r>
          </a:p>
        </p:txBody>
      </p:sp>
      <p:sp>
        <p:nvSpPr>
          <p:cNvPr id="2" name="Content Placeholder 1"/>
          <p:cNvSpPr>
            <a:spLocks noGrp="1"/>
          </p:cNvSpPr>
          <p:nvPr>
            <p:ph idx="1"/>
          </p:nvPr>
        </p:nvSpPr>
        <p:spPr>
          <a:xfrm>
            <a:off x="1123950" y="1828800"/>
            <a:ext cx="4895850" cy="4724400"/>
          </a:xfrm>
        </p:spPr>
        <p:txBody>
          <a:bodyPr>
            <a:normAutofit/>
          </a:bodyPr>
          <a:lstStyle/>
          <a:p>
            <a:pPr marL="0" indent="0">
              <a:buNone/>
            </a:pPr>
            <a:r>
              <a:rPr lang="en-US" dirty="0"/>
              <a:t>Issue Brief: </a:t>
            </a:r>
            <a:r>
              <a:rPr lang="en-US" dirty="0">
                <a:hlinkClick r:id="rId3"/>
              </a:rPr>
              <a:t>Increasing Physical Accessibility of Health Care Facilities </a:t>
            </a:r>
            <a:endParaRPr lang="en-US" dirty="0"/>
          </a:p>
          <a:p>
            <a:r>
              <a:rPr lang="en-US" dirty="0"/>
              <a:t>Impact of physical accessibility on health outcomes with people with disabilities.</a:t>
            </a:r>
          </a:p>
          <a:p>
            <a:r>
              <a:rPr lang="en-US" dirty="0"/>
              <a:t>Laws and regulations to promote accessibility</a:t>
            </a:r>
          </a:p>
          <a:p>
            <a:r>
              <a:rPr lang="en-US" dirty="0"/>
              <a:t>Examples of federal and state-level efforts to increase accessibility </a:t>
            </a:r>
          </a:p>
        </p:txBody>
      </p:sp>
      <p:pic>
        <p:nvPicPr>
          <p:cNvPr id="6" name="Picture 5" descr="Cover of resource called &quot;Increasing Physical Accessibility of Health Care Facilities&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0394" y="1828800"/>
            <a:ext cx="3260005" cy="4228382"/>
          </a:xfrm>
          <a:prstGeom prst="rect">
            <a:avLst/>
          </a:prstGeom>
          <a:ln>
            <a:solidFill>
              <a:schemeClr val="tx1"/>
            </a:solidFill>
          </a:ln>
        </p:spPr>
      </p:pic>
    </p:spTree>
    <p:extLst>
      <p:ext uri="{BB962C8B-B14F-4D97-AF65-F5344CB8AC3E}">
        <p14:creationId xmlns:p14="http://schemas.microsoft.com/office/powerpoint/2010/main" val="2236266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Provider Resource – Physical Accessibility</a:t>
            </a:r>
          </a:p>
        </p:txBody>
      </p:sp>
      <p:sp>
        <p:nvSpPr>
          <p:cNvPr id="2" name="Content Placeholder 1"/>
          <p:cNvSpPr>
            <a:spLocks noGrp="1"/>
          </p:cNvSpPr>
          <p:nvPr>
            <p:ph idx="1"/>
          </p:nvPr>
        </p:nvSpPr>
        <p:spPr>
          <a:xfrm>
            <a:off x="819150" y="1828801"/>
            <a:ext cx="5200650" cy="4088363"/>
          </a:xfrm>
        </p:spPr>
        <p:txBody>
          <a:bodyPr>
            <a:normAutofit/>
          </a:bodyPr>
          <a:lstStyle/>
          <a:p>
            <a:pPr marL="57150" indent="0">
              <a:buNone/>
            </a:pPr>
            <a:r>
              <a:rPr lang="en-US" dirty="0">
                <a:hlinkClick r:id="rId3"/>
              </a:rPr>
              <a:t>Modernizing Health Care to Improve Physical Accessibility: Resource Inventory</a:t>
            </a:r>
            <a:endParaRPr lang="en-US" dirty="0"/>
          </a:p>
          <a:p>
            <a:pPr marL="514350" indent="-457200"/>
            <a:r>
              <a:rPr lang="en-US" dirty="0"/>
              <a:t>Standards and guidance on physical accessibility</a:t>
            </a:r>
          </a:p>
          <a:p>
            <a:pPr marL="514350" indent="-457200"/>
            <a:r>
              <a:rPr lang="en-US" dirty="0"/>
              <a:t>Assessment tools</a:t>
            </a:r>
          </a:p>
          <a:p>
            <a:pPr marL="514350" indent="-457200"/>
            <a:r>
              <a:rPr lang="en-US" dirty="0"/>
              <a:t>Tips and resources to support improvements</a:t>
            </a:r>
          </a:p>
          <a:p>
            <a:pPr marL="57150" indent="0">
              <a:buNone/>
            </a:pPr>
            <a:endParaRPr lang="en-US" dirty="0"/>
          </a:p>
        </p:txBody>
      </p:sp>
      <p:pic>
        <p:nvPicPr>
          <p:cNvPr id="5" name="Picture 4" descr="Cover of resource called &quot;Modernizing Health Care to Improve Physical Accessibility: Resource Inventory&quo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2351" y="1732281"/>
            <a:ext cx="3543299" cy="4184883"/>
          </a:xfrm>
          <a:prstGeom prst="rect">
            <a:avLst/>
          </a:prstGeom>
          <a:ln>
            <a:solidFill>
              <a:schemeClr val="tx1"/>
            </a:solidFill>
          </a:ln>
        </p:spPr>
      </p:pic>
    </p:spTree>
    <p:extLst>
      <p:ext uri="{BB962C8B-B14F-4D97-AF65-F5344CB8AC3E}">
        <p14:creationId xmlns:p14="http://schemas.microsoft.com/office/powerpoint/2010/main" val="3767488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14600"/>
            <a:ext cx="12192000" cy="1447800"/>
          </a:xfrm>
        </p:spPr>
        <p:txBody>
          <a:bodyPr/>
          <a:lstStyle/>
          <a:p>
            <a:pPr algn="ctr"/>
            <a:r>
              <a:rPr lang="en-US" b="1" dirty="0">
                <a:latin typeface="+mn-lt"/>
              </a:rPr>
              <a:t>Other Relevant Provider Resources</a:t>
            </a:r>
          </a:p>
        </p:txBody>
      </p:sp>
      <p:sp>
        <p:nvSpPr>
          <p:cNvPr id="4" name="Slide Number Placeholder 3"/>
          <p:cNvSpPr>
            <a:spLocks noGrp="1"/>
          </p:cNvSpPr>
          <p:nvPr>
            <p:ph type="sldNum" sz="quarter" idx="4294967295"/>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879082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Provider Resources - Diabetes</a:t>
            </a:r>
          </a:p>
        </p:txBody>
      </p:sp>
      <p:sp>
        <p:nvSpPr>
          <p:cNvPr id="10" name="Content Placeholder 1"/>
          <p:cNvSpPr>
            <a:spLocks noGrp="1"/>
          </p:cNvSpPr>
          <p:nvPr>
            <p:ph idx="1"/>
          </p:nvPr>
        </p:nvSpPr>
        <p:spPr>
          <a:xfrm>
            <a:off x="168164" y="1686913"/>
            <a:ext cx="5958316" cy="5056787"/>
          </a:xfrm>
        </p:spPr>
        <p:txBody>
          <a:bodyPr>
            <a:normAutofit fontScale="85000" lnSpcReduction="20000"/>
          </a:bodyPr>
          <a:lstStyle/>
          <a:p>
            <a:endParaRPr lang="en-US" dirty="0"/>
          </a:p>
          <a:p>
            <a:endParaRPr lang="en-US" dirty="0"/>
          </a:p>
          <a:p>
            <a:endParaRPr lang="en-US" dirty="0"/>
          </a:p>
          <a:p>
            <a:endParaRPr lang="en-US" dirty="0"/>
          </a:p>
          <a:p>
            <a:endParaRPr lang="en-US" dirty="0"/>
          </a:p>
          <a:p>
            <a:pPr marL="0" indent="0">
              <a:buNone/>
            </a:pPr>
            <a:br>
              <a:rPr lang="en-US" dirty="0"/>
            </a:br>
            <a:br>
              <a:rPr lang="en-US" dirty="0"/>
            </a:br>
            <a:endParaRPr lang="en-US" dirty="0"/>
          </a:p>
          <a:p>
            <a:pPr marL="0" indent="0">
              <a:buNone/>
            </a:pPr>
            <a:endParaRPr lang="en-US" dirty="0"/>
          </a:p>
          <a:p>
            <a:pPr marL="0" indent="0">
              <a:buNone/>
            </a:pPr>
            <a:endParaRPr lang="en-US" dirty="0">
              <a:hlinkClick r:id="rId3"/>
            </a:endParaRPr>
          </a:p>
          <a:p>
            <a:pPr marL="0" indent="0">
              <a:buNone/>
            </a:pPr>
            <a:r>
              <a:rPr lang="en-US" dirty="0">
                <a:hlinkClick r:id="rId3"/>
              </a:rPr>
              <a:t>Diabetes Management: Directory of Provider Resources</a:t>
            </a:r>
            <a:endParaRPr lang="en-US" dirty="0"/>
          </a:p>
          <a:p>
            <a:pPr marL="0" indent="0">
              <a:buNone/>
            </a:pPr>
            <a:r>
              <a:rPr lang="en-US" sz="2400" dirty="0"/>
              <a:t>Aims to equip primary care teams with tools to manage diabetes and also ensure patients with more complex needs are appropriately referred to specialists</a:t>
            </a:r>
          </a:p>
        </p:txBody>
      </p:sp>
      <p:sp>
        <p:nvSpPr>
          <p:cNvPr id="7" name="Content Placeholder 1"/>
          <p:cNvSpPr txBox="1">
            <a:spLocks/>
          </p:cNvSpPr>
          <p:nvPr/>
        </p:nvSpPr>
        <p:spPr>
          <a:xfrm>
            <a:off x="6126480" y="1686913"/>
            <a:ext cx="6065520" cy="50282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pPr marL="0" indent="0">
              <a:buNone/>
            </a:pPr>
            <a:br>
              <a:rPr lang="en-US" dirty="0"/>
            </a:br>
            <a:br>
              <a:rPr lang="en-US" dirty="0"/>
            </a:br>
            <a:endParaRPr lang="en-US" dirty="0"/>
          </a:p>
          <a:p>
            <a:pPr marL="0" indent="0">
              <a:buNone/>
            </a:pPr>
            <a:endParaRPr lang="en-US" sz="2400" dirty="0">
              <a:hlinkClick r:id="rId4"/>
            </a:endParaRPr>
          </a:p>
          <a:p>
            <a:pPr marL="0" indent="0">
              <a:buNone/>
            </a:pPr>
            <a:r>
              <a:rPr lang="en-US" sz="2400" dirty="0">
                <a:hlinkClick r:id="rId4"/>
              </a:rPr>
              <a:t>A Culturally and Linguistically Tailored Type 2 Diabetes Prevention Resources Inventory</a:t>
            </a:r>
            <a:endParaRPr lang="en-US" sz="2400" dirty="0"/>
          </a:p>
          <a:p>
            <a:pPr marL="0" indent="0">
              <a:buNone/>
            </a:pPr>
            <a:r>
              <a:rPr lang="en-US" sz="2000" dirty="0"/>
              <a:t>Features a catalog of evidence-based approaches to diabetes prevention tailored for vulnerable populations </a:t>
            </a:r>
          </a:p>
        </p:txBody>
      </p:sp>
      <p:pic>
        <p:nvPicPr>
          <p:cNvPr id="2" name="Picture 1" descr="Cover of resource called &quot;Diabetes Management: Directory of Provider Resources&quot;"/>
          <p:cNvPicPr>
            <a:picLocks noChangeAspect="1"/>
          </p:cNvPicPr>
          <p:nvPr/>
        </p:nvPicPr>
        <p:blipFill>
          <a:blip r:embed="rId5"/>
          <a:stretch>
            <a:fillRect/>
          </a:stretch>
        </p:blipFill>
        <p:spPr>
          <a:xfrm>
            <a:off x="1810910" y="1686913"/>
            <a:ext cx="2504661" cy="3203138"/>
          </a:xfrm>
          <a:prstGeom prst="rect">
            <a:avLst/>
          </a:prstGeom>
        </p:spPr>
      </p:pic>
      <p:pic>
        <p:nvPicPr>
          <p:cNvPr id="4" name="Picture 3" descr="Cover of resource called &quot;A Culturally and Linguistically Tailored Type 2 Diabetes Prevention Resources Inventory&quot;"/>
          <p:cNvPicPr>
            <a:picLocks noChangeAspect="1"/>
          </p:cNvPicPr>
          <p:nvPr/>
        </p:nvPicPr>
        <p:blipFill>
          <a:blip r:embed="rId6"/>
          <a:stretch>
            <a:fillRect/>
          </a:stretch>
        </p:blipFill>
        <p:spPr>
          <a:xfrm>
            <a:off x="7769226" y="1686913"/>
            <a:ext cx="2459281" cy="3203138"/>
          </a:xfrm>
          <a:prstGeom prst="rect">
            <a:avLst/>
          </a:prstGeom>
        </p:spPr>
      </p:pic>
    </p:spTree>
    <p:extLst>
      <p:ext uri="{BB962C8B-B14F-4D97-AF65-F5344CB8AC3E}">
        <p14:creationId xmlns:p14="http://schemas.microsoft.com/office/powerpoint/2010/main" val="4042193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Provider Resource – Chronic Kidney Disease</a:t>
            </a:r>
          </a:p>
        </p:txBody>
      </p:sp>
      <p:sp>
        <p:nvSpPr>
          <p:cNvPr id="2" name="Content Placeholder 1"/>
          <p:cNvSpPr>
            <a:spLocks noGrp="1"/>
          </p:cNvSpPr>
          <p:nvPr>
            <p:ph idx="1"/>
          </p:nvPr>
        </p:nvSpPr>
        <p:spPr>
          <a:xfrm>
            <a:off x="609599" y="1828801"/>
            <a:ext cx="5462589" cy="4297363"/>
          </a:xfrm>
        </p:spPr>
        <p:txBody>
          <a:bodyPr>
            <a:normAutofit/>
          </a:bodyPr>
          <a:lstStyle/>
          <a:p>
            <a:pPr marL="0" indent="0">
              <a:buNone/>
            </a:pPr>
            <a:r>
              <a:rPr lang="en-US" dirty="0">
                <a:hlinkClick r:id="rId3"/>
              </a:rPr>
              <a:t>Chronic Kidney Disease Disparities: Educational Guide for Primary Care</a:t>
            </a:r>
            <a:endParaRPr lang="en-US" dirty="0"/>
          </a:p>
          <a:p>
            <a:pPr marL="0" indent="-400143"/>
            <a:r>
              <a:rPr lang="en-US" dirty="0"/>
              <a:t>Approaches to Identifying  Chronic Kidney Disease </a:t>
            </a:r>
          </a:p>
          <a:p>
            <a:pPr marL="0" indent="-400143"/>
            <a:r>
              <a:rPr lang="en-US" dirty="0"/>
              <a:t>Approaches to Treatment and Monitoring of CKD Progression</a:t>
            </a:r>
          </a:p>
          <a:p>
            <a:pPr marL="0" indent="-400143"/>
            <a:r>
              <a:rPr lang="en-US" dirty="0"/>
              <a:t>Approaches to Centering Care on the Patient</a:t>
            </a:r>
          </a:p>
          <a:p>
            <a:pPr marL="0" indent="0">
              <a:buNone/>
            </a:pPr>
            <a:endParaRPr lang="en-US" dirty="0"/>
          </a:p>
        </p:txBody>
      </p:sp>
      <p:pic>
        <p:nvPicPr>
          <p:cNvPr id="4" name="Picture 3" descr="Cover of resource called &quot;Chronic Kidney Disease Disparities: Educational Guide for Primary Care&quot;"/>
          <p:cNvPicPr>
            <a:picLocks noChangeAspect="1"/>
          </p:cNvPicPr>
          <p:nvPr/>
        </p:nvPicPr>
        <p:blipFill>
          <a:blip r:embed="rId4"/>
          <a:stretch>
            <a:fillRect/>
          </a:stretch>
        </p:blipFill>
        <p:spPr>
          <a:xfrm>
            <a:off x="6923313" y="1828801"/>
            <a:ext cx="3499757" cy="4537296"/>
          </a:xfrm>
          <a:prstGeom prst="rect">
            <a:avLst/>
          </a:prstGeom>
        </p:spPr>
      </p:pic>
    </p:spTree>
    <p:extLst>
      <p:ext uri="{BB962C8B-B14F-4D97-AF65-F5344CB8AC3E}">
        <p14:creationId xmlns:p14="http://schemas.microsoft.com/office/powerpoint/2010/main" val="4005751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a:latin typeface="+mn-lt"/>
              </a:rPr>
              <a:t>Provider Resource – </a:t>
            </a:r>
            <a:br>
              <a:rPr lang="en-US" b="1" dirty="0">
                <a:latin typeface="+mn-lt"/>
              </a:rPr>
            </a:br>
            <a:r>
              <a:rPr lang="en-US" b="1" dirty="0">
                <a:latin typeface="+mn-lt"/>
              </a:rPr>
              <a:t>Reducing Disparities in Readmissions</a:t>
            </a:r>
          </a:p>
        </p:txBody>
      </p:sp>
      <p:pic>
        <p:nvPicPr>
          <p:cNvPr id="8" name="Picture 7" descr="Cover of resource called &quot;Guide to Reducing Disparities in Readmissions&quot;"/>
          <p:cNvPicPr>
            <a:picLocks noChangeAspect="1"/>
          </p:cNvPicPr>
          <p:nvPr/>
        </p:nvPicPr>
        <p:blipFill>
          <a:blip r:embed="rId3"/>
          <a:stretch>
            <a:fillRect/>
          </a:stretch>
        </p:blipFill>
        <p:spPr>
          <a:xfrm>
            <a:off x="8516892" y="1891513"/>
            <a:ext cx="2856818" cy="3666325"/>
          </a:xfrm>
          <a:prstGeom prst="rect">
            <a:avLst/>
          </a:prstGeom>
        </p:spPr>
      </p:pic>
      <p:sp>
        <p:nvSpPr>
          <p:cNvPr id="9" name="TextBox 8"/>
          <p:cNvSpPr txBox="1"/>
          <p:nvPr/>
        </p:nvSpPr>
        <p:spPr>
          <a:xfrm>
            <a:off x="398033" y="1891513"/>
            <a:ext cx="7939143" cy="3908762"/>
          </a:xfrm>
          <a:prstGeom prst="rect">
            <a:avLst/>
          </a:prstGeom>
          <a:noFill/>
        </p:spPr>
        <p:txBody>
          <a:bodyPr wrap="square" rtlCol="0">
            <a:spAutoFit/>
          </a:bodyPr>
          <a:lstStyle/>
          <a:p>
            <a:r>
              <a:rPr lang="en-US" sz="2400" dirty="0">
                <a:hlinkClick r:id="rId4"/>
              </a:rPr>
              <a:t>Guide to Reducing Disparities in Readmissions</a:t>
            </a:r>
            <a:endParaRPr lang="en-US" sz="2400" dirty="0"/>
          </a:p>
          <a:p>
            <a:r>
              <a:rPr lang="en-US" sz="2400" dirty="0"/>
              <a:t>Hospitals have requested additional guidance on how to implement both system-wide redesign as well as specific efforts on preventing readmissions among minority populations.</a:t>
            </a:r>
          </a:p>
          <a:p>
            <a:endParaRPr lang="en-US" dirty="0"/>
          </a:p>
          <a:p>
            <a:r>
              <a:rPr lang="en-US" sz="2200" dirty="0"/>
              <a:t>The goals of the guide are to provide:</a:t>
            </a:r>
          </a:p>
          <a:p>
            <a:r>
              <a:rPr lang="en-US" sz="2200" dirty="0"/>
              <a:t>• An overview of key issues related to disparities in readmissions</a:t>
            </a:r>
          </a:p>
          <a:p>
            <a:r>
              <a:rPr lang="en-US" sz="2200" dirty="0"/>
              <a:t>• A set of activities that can help hospital leaders address readmissions in this population</a:t>
            </a:r>
          </a:p>
          <a:p>
            <a:r>
              <a:rPr lang="en-US" sz="2200" dirty="0"/>
              <a:t>• Strategies aimed at reducing readmissions in diverse populations</a:t>
            </a:r>
          </a:p>
        </p:txBody>
      </p:sp>
    </p:spTree>
    <p:extLst>
      <p:ext uri="{BB962C8B-B14F-4D97-AF65-F5344CB8AC3E}">
        <p14:creationId xmlns:p14="http://schemas.microsoft.com/office/powerpoint/2010/main" val="187232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Provider Resources – </a:t>
            </a:r>
            <a:br>
              <a:rPr lang="en-US" b="1" dirty="0">
                <a:latin typeface="+mn-lt"/>
              </a:rPr>
            </a:br>
            <a:r>
              <a:rPr lang="en-US" b="1" dirty="0">
                <a:latin typeface="+mn-lt"/>
              </a:rPr>
              <a:t>Language and Communication Access</a:t>
            </a:r>
          </a:p>
        </p:txBody>
      </p:sp>
      <p:sp>
        <p:nvSpPr>
          <p:cNvPr id="2" name="Content Placeholder 1"/>
          <p:cNvSpPr>
            <a:spLocks noGrp="1"/>
          </p:cNvSpPr>
          <p:nvPr>
            <p:ph idx="1"/>
          </p:nvPr>
        </p:nvSpPr>
        <p:spPr>
          <a:xfrm>
            <a:off x="278297" y="1447800"/>
            <a:ext cx="6001816" cy="5625860"/>
          </a:xfrm>
        </p:spPr>
        <p:txBody>
          <a:bodyPr>
            <a:normAutofit fontScale="85000" lnSpcReduction="20000"/>
          </a:bodyPr>
          <a:lstStyle/>
          <a:p>
            <a:pPr marL="457200" lvl="1" indent="0">
              <a:buNone/>
            </a:pPr>
            <a:br>
              <a:rPr lang="en-US" sz="2200" dirty="0"/>
            </a:br>
            <a:endParaRPr lang="en-US" sz="2200" dirty="0"/>
          </a:p>
          <a:p>
            <a:pPr marL="457200" lvl="1" indent="0">
              <a:buNone/>
            </a:pPr>
            <a:endParaRPr lang="en-US" sz="2200" dirty="0"/>
          </a:p>
          <a:p>
            <a:pPr marL="457200" lvl="1" indent="0">
              <a:buNone/>
            </a:pPr>
            <a:endParaRPr lang="en-US" sz="2200" dirty="0"/>
          </a:p>
          <a:p>
            <a:pPr marL="457200" lvl="1" indent="0">
              <a:buNone/>
            </a:pPr>
            <a:endParaRPr lang="en-US" sz="2200" dirty="0"/>
          </a:p>
          <a:p>
            <a:pPr marL="457200" lvl="1" indent="0">
              <a:buNone/>
            </a:pPr>
            <a:endParaRPr lang="en-US" sz="2200" dirty="0"/>
          </a:p>
          <a:p>
            <a:pPr marL="457200" lvl="1" indent="0">
              <a:buNone/>
            </a:pPr>
            <a:endParaRPr lang="en-US" sz="2200" dirty="0"/>
          </a:p>
          <a:p>
            <a:pPr marL="457200" lvl="1" indent="0">
              <a:buNone/>
            </a:pPr>
            <a:endParaRPr lang="en-US" sz="2200" dirty="0"/>
          </a:p>
          <a:p>
            <a:pPr marL="457200" lvl="1" indent="0">
              <a:buNone/>
            </a:pPr>
            <a:endParaRPr lang="en-US" sz="2200" dirty="0">
              <a:hlinkClick r:id="rId3"/>
            </a:endParaRPr>
          </a:p>
          <a:p>
            <a:pPr marL="457200" lvl="1" indent="0">
              <a:buNone/>
            </a:pPr>
            <a:endParaRPr lang="en-US" sz="2200" dirty="0">
              <a:hlinkClick r:id="rId3"/>
            </a:endParaRPr>
          </a:p>
          <a:p>
            <a:pPr marL="457200" lvl="1" indent="0">
              <a:buNone/>
            </a:pPr>
            <a:endParaRPr lang="en-US" dirty="0">
              <a:hlinkClick r:id="rId3"/>
            </a:endParaRPr>
          </a:p>
          <a:p>
            <a:pPr marL="457200" lvl="1" indent="0">
              <a:buNone/>
            </a:pPr>
            <a:endParaRPr lang="en-US" dirty="0">
              <a:hlinkClick r:id="rId3"/>
            </a:endParaRPr>
          </a:p>
          <a:p>
            <a:pPr marL="457200" lvl="1" indent="0">
              <a:buNone/>
            </a:pPr>
            <a:endParaRPr lang="en-US" dirty="0">
              <a:hlinkClick r:id="rId3"/>
            </a:endParaRPr>
          </a:p>
          <a:p>
            <a:pPr marL="457200" lvl="1" indent="0">
              <a:buNone/>
            </a:pPr>
            <a:endParaRPr lang="en-US" sz="2600" dirty="0">
              <a:solidFill>
                <a:schemeClr val="accent1">
                  <a:lumMod val="75000"/>
                </a:schemeClr>
              </a:solidFill>
              <a:hlinkClick r:id="rId3"/>
            </a:endParaRPr>
          </a:p>
          <a:p>
            <a:pPr marL="457200" lvl="1" indent="0">
              <a:buNone/>
            </a:pPr>
            <a:r>
              <a:rPr lang="en-US" sz="2800" dirty="0">
                <a:solidFill>
                  <a:schemeClr val="accent1">
                    <a:lumMod val="75000"/>
                  </a:schemeClr>
                </a:solidFill>
                <a:hlinkClick r:id="rId3"/>
              </a:rPr>
              <a:t>Guide on developing a Language Access Plan (LAP)</a:t>
            </a:r>
            <a:endParaRPr lang="en-US" sz="2800" dirty="0">
              <a:solidFill>
                <a:schemeClr val="accent1">
                  <a:lumMod val="75000"/>
                </a:schemeClr>
              </a:solidFill>
            </a:endParaRPr>
          </a:p>
          <a:p>
            <a:pPr marL="457200" lvl="1" indent="0">
              <a:buNone/>
            </a:pPr>
            <a:r>
              <a:rPr lang="en-US" sz="2200" dirty="0"/>
              <a:t>Identifies ways that providers can assess their programs and develop language access plans to ensure persons with limited English proficiency have meaningful access to their programs.</a:t>
            </a:r>
          </a:p>
          <a:p>
            <a:pPr marL="457200" lvl="1" indent="0">
              <a:buNone/>
            </a:pPr>
            <a:endParaRPr lang="en-US" dirty="0"/>
          </a:p>
        </p:txBody>
      </p:sp>
      <p:pic>
        <p:nvPicPr>
          <p:cNvPr id="4" name="Picture 3" descr="Cover of resource called &quot;Guide to Developing a Language Access Plan&quot;"/>
          <p:cNvPicPr>
            <a:picLocks noChangeAspect="1"/>
          </p:cNvPicPr>
          <p:nvPr/>
        </p:nvPicPr>
        <p:blipFill>
          <a:blip r:embed="rId4"/>
          <a:stretch>
            <a:fillRect/>
          </a:stretch>
        </p:blipFill>
        <p:spPr>
          <a:xfrm>
            <a:off x="2278369" y="1691442"/>
            <a:ext cx="2532170" cy="3258245"/>
          </a:xfrm>
          <a:prstGeom prst="rect">
            <a:avLst/>
          </a:prstGeom>
        </p:spPr>
      </p:pic>
      <p:sp>
        <p:nvSpPr>
          <p:cNvPr id="5" name="Content Placeholder 1"/>
          <p:cNvSpPr txBox="1">
            <a:spLocks/>
          </p:cNvSpPr>
          <p:nvPr/>
        </p:nvSpPr>
        <p:spPr>
          <a:xfrm>
            <a:off x="7156173" y="1560908"/>
            <a:ext cx="4075044" cy="51751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br>
              <a:rPr lang="en-US" sz="2200" dirty="0"/>
            </a:br>
            <a:endParaRPr lang="en-US" sz="2200" dirty="0"/>
          </a:p>
          <a:p>
            <a:pPr marL="457200" lvl="1" indent="0">
              <a:buFont typeface="Arial" panose="020B0604020202020204" pitchFamily="34" charset="0"/>
              <a:buNone/>
            </a:pPr>
            <a:endParaRPr lang="en-US" sz="2200" dirty="0"/>
          </a:p>
          <a:p>
            <a:pPr marL="457200" lvl="1" indent="0">
              <a:buFont typeface="Arial" panose="020B0604020202020204" pitchFamily="34" charset="0"/>
              <a:buNone/>
            </a:pPr>
            <a:endParaRPr lang="en-US" sz="2200" dirty="0"/>
          </a:p>
          <a:p>
            <a:pPr marL="457200" lvl="1" indent="0">
              <a:buFont typeface="Arial" panose="020B0604020202020204" pitchFamily="34" charset="0"/>
              <a:buNone/>
            </a:pPr>
            <a:endParaRPr lang="en-US" sz="2200" dirty="0"/>
          </a:p>
          <a:p>
            <a:pPr marL="457200" lvl="1" indent="0">
              <a:buFont typeface="Arial" panose="020B0604020202020204" pitchFamily="34" charset="0"/>
              <a:buNone/>
            </a:pPr>
            <a:endParaRPr lang="en-US" sz="2200" dirty="0"/>
          </a:p>
          <a:p>
            <a:pPr marL="457200" lvl="1" indent="0">
              <a:buFont typeface="Arial" panose="020B0604020202020204" pitchFamily="34" charset="0"/>
              <a:buNone/>
            </a:pPr>
            <a:endParaRPr lang="en-US" sz="2200" dirty="0"/>
          </a:p>
          <a:p>
            <a:pPr marL="457200" lvl="1" indent="0">
              <a:buFont typeface="Arial" panose="020B0604020202020204" pitchFamily="34" charset="0"/>
              <a:buNone/>
            </a:pPr>
            <a:endParaRPr lang="en-US" sz="2200" dirty="0"/>
          </a:p>
          <a:p>
            <a:pPr marL="457200" lvl="1" indent="0">
              <a:buFont typeface="Arial" panose="020B0604020202020204" pitchFamily="34" charset="0"/>
              <a:buNone/>
            </a:pPr>
            <a:endParaRPr lang="en-US" sz="2200" dirty="0"/>
          </a:p>
        </p:txBody>
      </p:sp>
      <p:sp>
        <p:nvSpPr>
          <p:cNvPr id="6" name="Content Placeholder 1"/>
          <p:cNvSpPr txBox="1">
            <a:spLocks/>
          </p:cNvSpPr>
          <p:nvPr/>
        </p:nvSpPr>
        <p:spPr>
          <a:xfrm>
            <a:off x="6689786" y="1560908"/>
            <a:ext cx="4799850" cy="4959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br>
              <a:rPr lang="en-US" dirty="0"/>
            </a:b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US" dirty="0"/>
          </a:p>
        </p:txBody>
      </p:sp>
      <p:pic>
        <p:nvPicPr>
          <p:cNvPr id="7" name="Picture 6" descr="Cover of resource called &quot;Building an Orgnizational Response to Health Disparities: Five Pioneers from the Field&quot;"/>
          <p:cNvPicPr>
            <a:picLocks noChangeAspect="1"/>
          </p:cNvPicPr>
          <p:nvPr/>
        </p:nvPicPr>
        <p:blipFill>
          <a:blip r:embed="rId5"/>
          <a:stretch>
            <a:fillRect/>
          </a:stretch>
        </p:blipFill>
        <p:spPr>
          <a:xfrm>
            <a:off x="7898977" y="1691441"/>
            <a:ext cx="2456179" cy="3258246"/>
          </a:xfrm>
          <a:prstGeom prst="rect">
            <a:avLst/>
          </a:prstGeom>
        </p:spPr>
      </p:pic>
      <p:sp>
        <p:nvSpPr>
          <p:cNvPr id="8" name="TextBox 7"/>
          <p:cNvSpPr txBox="1"/>
          <p:nvPr/>
        </p:nvSpPr>
        <p:spPr>
          <a:xfrm>
            <a:off x="6082748" y="5062795"/>
            <a:ext cx="5923722" cy="1661993"/>
          </a:xfrm>
          <a:prstGeom prst="rect">
            <a:avLst/>
          </a:prstGeom>
          <a:noFill/>
        </p:spPr>
        <p:txBody>
          <a:bodyPr wrap="square" rtlCol="0">
            <a:spAutoFit/>
          </a:bodyPr>
          <a:lstStyle/>
          <a:p>
            <a:r>
              <a:rPr lang="en-US" sz="2400" dirty="0">
                <a:hlinkClick r:id="rId6"/>
              </a:rPr>
              <a:t>Building an Organizational Response to Health Disparities: Five Pioneers from the Field</a:t>
            </a:r>
            <a:endParaRPr lang="en-US" sz="2400" dirty="0"/>
          </a:p>
          <a:p>
            <a:r>
              <a:rPr lang="en-US" dirty="0"/>
              <a:t>Case studies with five private-sector health care organizations to understand how they identify and address health disparities in the communities they serve. </a:t>
            </a:r>
            <a:endParaRPr lang="en-US" sz="2400" dirty="0"/>
          </a:p>
        </p:txBody>
      </p:sp>
    </p:spTree>
    <p:extLst>
      <p:ext uri="{BB962C8B-B14F-4D97-AF65-F5344CB8AC3E}">
        <p14:creationId xmlns:p14="http://schemas.microsoft.com/office/powerpoint/2010/main" val="2909282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Provider Resource – National CLAS Standards</a:t>
            </a:r>
          </a:p>
        </p:txBody>
      </p:sp>
      <p:sp>
        <p:nvSpPr>
          <p:cNvPr id="2" name="Content Placeholder 1"/>
          <p:cNvSpPr>
            <a:spLocks noGrp="1"/>
          </p:cNvSpPr>
          <p:nvPr>
            <p:ph idx="1"/>
          </p:nvPr>
        </p:nvSpPr>
        <p:spPr>
          <a:xfrm>
            <a:off x="609600" y="1828801"/>
            <a:ext cx="5552661" cy="4297363"/>
          </a:xfrm>
        </p:spPr>
        <p:txBody>
          <a:bodyPr>
            <a:normAutofit fontScale="92500" lnSpcReduction="10000"/>
          </a:bodyPr>
          <a:lstStyle/>
          <a:p>
            <a:pPr marL="0" indent="0">
              <a:buNone/>
            </a:pPr>
            <a:r>
              <a:rPr lang="en-US" dirty="0">
                <a:hlinkClick r:id="rId3"/>
              </a:rPr>
              <a:t>A Practical Guide to Implementing the National CLAS Standards</a:t>
            </a:r>
            <a:endParaRPr lang="en-US" dirty="0"/>
          </a:p>
          <a:p>
            <a:r>
              <a:rPr lang="en-US" dirty="0"/>
              <a:t>CLAS stands for Culturally and Linguistically Appropriate Services.</a:t>
            </a:r>
          </a:p>
          <a:p>
            <a:r>
              <a:rPr lang="en-US" dirty="0"/>
              <a:t>This guide is to enable organizations to implement the National CLAS Standards and improve health equity.</a:t>
            </a:r>
          </a:p>
          <a:p>
            <a:r>
              <a:rPr lang="en-US" dirty="0"/>
              <a:t>It provides practical tools and examples of CLAS, in addition to efforts to implement the National CLAS Standards that can be adapted for use by health care organizations. </a:t>
            </a:r>
          </a:p>
          <a:p>
            <a:pPr marL="0" indent="0">
              <a:buNone/>
            </a:pPr>
            <a:endParaRPr lang="en-US" dirty="0"/>
          </a:p>
        </p:txBody>
      </p:sp>
      <p:pic>
        <p:nvPicPr>
          <p:cNvPr id="4" name="Picture 3" descr="Cover of resources called &quot;A Practical Guide to Implementing the National CLAS Standards&quot;"/>
          <p:cNvPicPr>
            <a:picLocks noChangeAspect="1"/>
          </p:cNvPicPr>
          <p:nvPr/>
        </p:nvPicPr>
        <p:blipFill>
          <a:blip r:embed="rId4"/>
          <a:stretch>
            <a:fillRect/>
          </a:stretch>
        </p:blipFill>
        <p:spPr>
          <a:xfrm>
            <a:off x="7732644" y="1942256"/>
            <a:ext cx="2946547" cy="4183908"/>
          </a:xfrm>
          <a:prstGeom prst="rect">
            <a:avLst/>
          </a:prstGeom>
          <a:ln w="3175">
            <a:solidFill>
              <a:schemeClr val="tx1">
                <a:lumMod val="50000"/>
                <a:lumOff val="50000"/>
              </a:schemeClr>
            </a:solidFill>
          </a:ln>
        </p:spPr>
      </p:pic>
    </p:spTree>
    <p:extLst>
      <p:ext uri="{BB962C8B-B14F-4D97-AF65-F5344CB8AC3E}">
        <p14:creationId xmlns:p14="http://schemas.microsoft.com/office/powerpoint/2010/main" val="948617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14600"/>
            <a:ext cx="12192000" cy="1447800"/>
          </a:xfrm>
        </p:spPr>
        <p:txBody>
          <a:bodyPr/>
          <a:lstStyle/>
          <a:p>
            <a:pPr algn="ctr"/>
            <a:r>
              <a:rPr lang="en-US" b="1" dirty="0">
                <a:latin typeface="+mn-lt"/>
              </a:rPr>
              <a:t>CMS Office of Minority Health: </a:t>
            </a:r>
            <a:br>
              <a:rPr lang="en-US" b="1" dirty="0">
                <a:latin typeface="+mn-lt"/>
              </a:rPr>
            </a:br>
            <a:r>
              <a:rPr lang="en-US" b="1" dirty="0">
                <a:latin typeface="+mn-lt"/>
              </a:rPr>
              <a:t>Health Equity for People with Disabilities</a:t>
            </a:r>
          </a:p>
        </p:txBody>
      </p:sp>
      <p:sp>
        <p:nvSpPr>
          <p:cNvPr id="4" name="Slide Number Placeholder 3"/>
          <p:cNvSpPr>
            <a:spLocks noGrp="1"/>
          </p:cNvSpPr>
          <p:nvPr>
            <p:ph type="sldNum" sz="quarter" idx="4294967295"/>
          </p:nvPr>
        </p:nvSpPr>
        <p:spPr/>
        <p:txBody>
          <a:bodyPr/>
          <a:lstStyle/>
          <a:p>
            <a:fld id="{CC295D6E-7A2F-8246-9CE1-E578658C9024}"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297358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72004"/>
            <a:ext cx="12192000" cy="1447800"/>
          </a:xfrm>
        </p:spPr>
        <p:txBody>
          <a:bodyPr/>
          <a:lstStyle/>
          <a:p>
            <a:pPr algn="ctr"/>
            <a:r>
              <a:rPr lang="en-US" b="1" dirty="0">
                <a:latin typeface="+mn-lt"/>
              </a:rPr>
              <a:t>Consumer Resources</a:t>
            </a:r>
          </a:p>
        </p:txBody>
      </p:sp>
    </p:spTree>
    <p:extLst>
      <p:ext uri="{BB962C8B-B14F-4D97-AF65-F5344CB8AC3E}">
        <p14:creationId xmlns:p14="http://schemas.microsoft.com/office/powerpoint/2010/main" val="4025624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447800"/>
          </a:xfrm>
        </p:spPr>
        <p:txBody>
          <a:bodyPr/>
          <a:lstStyle/>
          <a:p>
            <a:r>
              <a:rPr lang="en-US" b="1" dirty="0">
                <a:latin typeface="+mn-lt"/>
              </a:rPr>
              <a:t>Consumer Resource – For People with Disabilities</a:t>
            </a:r>
          </a:p>
        </p:txBody>
      </p:sp>
      <p:sp>
        <p:nvSpPr>
          <p:cNvPr id="2" name="Content Placeholder 1"/>
          <p:cNvSpPr>
            <a:spLocks noGrp="1"/>
          </p:cNvSpPr>
          <p:nvPr>
            <p:ph idx="1"/>
          </p:nvPr>
        </p:nvSpPr>
        <p:spPr>
          <a:xfrm>
            <a:off x="5276850" y="1809749"/>
            <a:ext cx="6076950" cy="4911725"/>
          </a:xfrm>
        </p:spPr>
        <p:txBody>
          <a:bodyPr>
            <a:normAutofit fontScale="62500" lnSpcReduction="20000"/>
          </a:bodyPr>
          <a:lstStyle/>
          <a:p>
            <a:pPr marL="0" indent="0">
              <a:buNone/>
            </a:pPr>
            <a:r>
              <a:rPr lang="en-US" sz="3800" dirty="0">
                <a:hlinkClick r:id="rId3"/>
              </a:rPr>
              <a:t>Getting the Care you Need: A Guide for People with Disabilities</a:t>
            </a:r>
            <a:endParaRPr lang="en-US" sz="3800" dirty="0"/>
          </a:p>
          <a:p>
            <a:r>
              <a:rPr lang="en-US" sz="3800" dirty="0"/>
              <a:t>Information on rights </a:t>
            </a:r>
          </a:p>
          <a:p>
            <a:r>
              <a:rPr lang="en-US" sz="3800" dirty="0"/>
              <a:t>How to work with a provider to get the care you need</a:t>
            </a:r>
          </a:p>
          <a:p>
            <a:r>
              <a:rPr lang="en-US" sz="3800" dirty="0"/>
              <a:t>Contact information to file a complaint</a:t>
            </a:r>
          </a:p>
          <a:p>
            <a:r>
              <a:rPr lang="en-US" sz="3800" dirty="0"/>
              <a:t>Checklists to prepare before, during and after appointments</a:t>
            </a:r>
          </a:p>
          <a:p>
            <a:pPr marL="0" indent="0">
              <a:buNone/>
            </a:pPr>
            <a:endParaRPr lang="en-US" sz="3800" dirty="0"/>
          </a:p>
          <a:p>
            <a:pPr marL="0" indent="0">
              <a:buNone/>
            </a:pPr>
            <a:r>
              <a:rPr lang="en-US" sz="3800" dirty="0"/>
              <a:t>Available in </a:t>
            </a:r>
            <a:r>
              <a:rPr lang="en-US" sz="3800" dirty="0">
                <a:hlinkClick r:id="rId4"/>
              </a:rPr>
              <a:t>Spanish</a:t>
            </a:r>
            <a:r>
              <a:rPr lang="en-US" sz="3800" dirty="0"/>
              <a:t>, </a:t>
            </a:r>
            <a:r>
              <a:rPr lang="en-US" sz="3800" dirty="0">
                <a:hlinkClick r:id="rId5"/>
              </a:rPr>
              <a:t>Mandarin</a:t>
            </a:r>
            <a:r>
              <a:rPr lang="en-US" sz="3800" dirty="0"/>
              <a:t>, </a:t>
            </a:r>
            <a:r>
              <a:rPr lang="en-US" sz="3800" dirty="0">
                <a:hlinkClick r:id="rId6"/>
              </a:rPr>
              <a:t>Arabic</a:t>
            </a:r>
            <a:r>
              <a:rPr lang="en-US" sz="3800" dirty="0"/>
              <a:t>, </a:t>
            </a:r>
            <a:r>
              <a:rPr lang="en-US" sz="3800" dirty="0">
                <a:hlinkClick r:id="rId7"/>
              </a:rPr>
              <a:t>Vietnamese</a:t>
            </a:r>
            <a:r>
              <a:rPr lang="en-US" sz="3800" dirty="0"/>
              <a:t>, </a:t>
            </a:r>
            <a:r>
              <a:rPr lang="en-US" sz="3800" dirty="0">
                <a:hlinkClick r:id="rId8" action="ppaction://hlinkpres?slideindex=1&amp;slidetitle="/>
              </a:rPr>
              <a:t>Korean</a:t>
            </a:r>
            <a:r>
              <a:rPr lang="en-US" sz="3800" dirty="0"/>
              <a:t>, and </a:t>
            </a:r>
            <a:r>
              <a:rPr lang="en-US" sz="3800" dirty="0">
                <a:hlinkClick r:id="rId9"/>
              </a:rPr>
              <a:t>Russian</a:t>
            </a:r>
            <a:r>
              <a:rPr lang="en-US" sz="3800" dirty="0"/>
              <a:t>. </a:t>
            </a:r>
          </a:p>
          <a:p>
            <a:pPr marL="0" indent="0">
              <a:buNone/>
            </a:pPr>
            <a:endParaRPr lang="en-US" sz="3800" dirty="0"/>
          </a:p>
          <a:p>
            <a:pPr marL="0" indent="0">
              <a:buNone/>
            </a:pPr>
            <a:r>
              <a:rPr lang="en-US" sz="3800" dirty="0"/>
              <a:t>To request physical braille copy, contact </a:t>
            </a:r>
            <a:r>
              <a:rPr lang="en-US" sz="3800" dirty="0">
                <a:hlinkClick r:id="rId10"/>
              </a:rPr>
              <a:t>healthequityTA@cms.hhs.gov</a:t>
            </a:r>
            <a:r>
              <a:rPr lang="en-US" sz="3800" dirty="0"/>
              <a:t>.  </a:t>
            </a:r>
          </a:p>
          <a:p>
            <a:pPr marL="0" indent="0">
              <a:buNone/>
            </a:pPr>
            <a:endParaRPr lang="en-US" dirty="0"/>
          </a:p>
          <a:p>
            <a:pPr marL="0" indent="0">
              <a:buNone/>
            </a:pPr>
            <a:endParaRPr lang="en-US" dirty="0"/>
          </a:p>
        </p:txBody>
      </p:sp>
      <p:sp>
        <p:nvSpPr>
          <p:cNvPr id="4" name="Slide Number Placeholder 3"/>
          <p:cNvSpPr>
            <a:spLocks noGrp="1"/>
          </p:cNvSpPr>
          <p:nvPr>
            <p:ph type="sldNum" sz="quarter" idx="4294967295"/>
          </p:nvPr>
        </p:nvSpPr>
        <p:spPr/>
        <p:txBody>
          <a:bodyPr/>
          <a:lstStyle/>
          <a:p>
            <a:endParaRPr lang="en-US" dirty="0">
              <a:solidFill>
                <a:prstClr val="black">
                  <a:tint val="75000"/>
                </a:prstClr>
              </a:solidFill>
            </a:endParaRPr>
          </a:p>
        </p:txBody>
      </p:sp>
      <p:pic>
        <p:nvPicPr>
          <p:cNvPr id="8" name="Picture 7" descr="Cover of resource called &quot;Getting the Care You Need: A Guide for People with Disabilities&quot;"/>
          <p:cNvPicPr>
            <a:picLocks noChangeAspect="1"/>
          </p:cNvPicPr>
          <p:nvPr/>
        </p:nvPicPr>
        <p:blipFill>
          <a:blip r:embed="rId11"/>
          <a:stretch>
            <a:fillRect/>
          </a:stretch>
        </p:blipFill>
        <p:spPr>
          <a:xfrm>
            <a:off x="1009650" y="1669282"/>
            <a:ext cx="3439470" cy="4772397"/>
          </a:xfrm>
          <a:prstGeom prst="rect">
            <a:avLst/>
          </a:prstGeom>
        </p:spPr>
      </p:pic>
    </p:spTree>
    <p:extLst>
      <p:ext uri="{BB962C8B-B14F-4D97-AF65-F5344CB8AC3E}">
        <p14:creationId xmlns:p14="http://schemas.microsoft.com/office/powerpoint/2010/main" val="2707315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Consumer and Provider Disability Videos</a:t>
            </a:r>
          </a:p>
        </p:txBody>
      </p:sp>
      <p:sp>
        <p:nvSpPr>
          <p:cNvPr id="2" name="Content Placeholder 1"/>
          <p:cNvSpPr>
            <a:spLocks noGrp="1"/>
          </p:cNvSpPr>
          <p:nvPr>
            <p:ph idx="1"/>
          </p:nvPr>
        </p:nvSpPr>
        <p:spPr>
          <a:xfrm>
            <a:off x="800100" y="1737518"/>
            <a:ext cx="5143500" cy="4587082"/>
          </a:xfrm>
        </p:spPr>
        <p:txBody>
          <a:bodyPr>
            <a:normAutofit/>
          </a:bodyPr>
          <a:lstStyle/>
          <a:p>
            <a:pPr marL="0" indent="0">
              <a:buNone/>
            </a:pPr>
            <a:r>
              <a:rPr lang="en-US" dirty="0"/>
              <a:t>Two Video Vignettes: </a:t>
            </a:r>
          </a:p>
          <a:p>
            <a:pPr marL="0" indent="0">
              <a:buNone/>
            </a:pPr>
            <a:r>
              <a:rPr lang="en-US" dirty="0"/>
              <a:t> </a:t>
            </a:r>
          </a:p>
          <a:p>
            <a:pPr marL="0" indent="0">
              <a:buNone/>
            </a:pPr>
            <a:r>
              <a:rPr lang="en-US" i="1" dirty="0">
                <a:hlinkClick r:id="rId3"/>
              </a:rPr>
              <a:t>Navigating Health Care with a Disability: Our Stories, A Focus on the Provider  </a:t>
            </a:r>
            <a:endParaRPr lang="en-US" i="1" dirty="0"/>
          </a:p>
          <a:p>
            <a:pPr marL="0" indent="0">
              <a:buNone/>
            </a:pPr>
            <a:endParaRPr lang="en-US" sz="2400" i="1" dirty="0"/>
          </a:p>
          <a:p>
            <a:pPr marL="0" indent="0">
              <a:buNone/>
            </a:pPr>
            <a:r>
              <a:rPr lang="en-US" i="1" dirty="0">
                <a:hlinkClick r:id="rId4"/>
              </a:rPr>
              <a:t>Navigating Health Care with a Disability: Our Stories, A Focus on People with Disabilities</a:t>
            </a:r>
            <a:endParaRPr lang="en-US" i="1" dirty="0"/>
          </a:p>
          <a:p>
            <a:pPr marL="0" indent="0">
              <a:buNone/>
            </a:pPr>
            <a:endParaRPr lang="en-US" sz="2400" dirty="0"/>
          </a:p>
        </p:txBody>
      </p:sp>
      <p:sp>
        <p:nvSpPr>
          <p:cNvPr id="4" name="Slide Number Placeholder 3"/>
          <p:cNvSpPr>
            <a:spLocks noGrp="1"/>
          </p:cNvSpPr>
          <p:nvPr>
            <p:ph type="sldNum" sz="quarter" idx="4294967295"/>
          </p:nvPr>
        </p:nvSpPr>
        <p:spPr/>
        <p:txBody>
          <a:bodyPr/>
          <a:lstStyle/>
          <a:p>
            <a:endParaRPr lang="en-US" dirty="0">
              <a:solidFill>
                <a:prstClr val="black">
                  <a:tint val="75000"/>
                </a:prstClr>
              </a:solidFill>
            </a:endParaRPr>
          </a:p>
        </p:txBody>
      </p:sp>
      <p:sp>
        <p:nvSpPr>
          <p:cNvPr id="5" name="TextBox 4"/>
          <p:cNvSpPr txBox="1"/>
          <p:nvPr/>
        </p:nvSpPr>
        <p:spPr>
          <a:xfrm>
            <a:off x="5943600" y="2133600"/>
            <a:ext cx="2743200" cy="369332"/>
          </a:xfrm>
          <a:prstGeom prst="rect">
            <a:avLst/>
          </a:prstGeom>
          <a:noFill/>
        </p:spPr>
        <p:txBody>
          <a:bodyPr wrap="square" rtlCol="0">
            <a:spAutoFit/>
          </a:bodyPr>
          <a:lstStyle/>
          <a:p>
            <a:endParaRPr lang="en-US" dirty="0"/>
          </a:p>
        </p:txBody>
      </p:sp>
      <p:pic>
        <p:nvPicPr>
          <p:cNvPr id="8" name="Picture 7" descr="Photo of individual featured in video vignettes."/>
          <p:cNvPicPr>
            <a:picLocks noChangeAspect="1"/>
          </p:cNvPicPr>
          <p:nvPr/>
        </p:nvPicPr>
        <p:blipFill>
          <a:blip r:embed="rId5"/>
          <a:stretch>
            <a:fillRect/>
          </a:stretch>
        </p:blipFill>
        <p:spPr>
          <a:xfrm>
            <a:off x="6420587" y="1781353"/>
            <a:ext cx="2441623" cy="2441235"/>
          </a:xfrm>
          <a:prstGeom prst="rect">
            <a:avLst/>
          </a:prstGeom>
        </p:spPr>
      </p:pic>
      <p:pic>
        <p:nvPicPr>
          <p:cNvPr id="9" name="Picture 8" descr="Photo of individual featured in video vignettes."/>
          <p:cNvPicPr>
            <a:picLocks noChangeAspect="1"/>
          </p:cNvPicPr>
          <p:nvPr/>
        </p:nvPicPr>
        <p:blipFill>
          <a:blip r:embed="rId6"/>
          <a:stretch>
            <a:fillRect/>
          </a:stretch>
        </p:blipFill>
        <p:spPr>
          <a:xfrm>
            <a:off x="8815029" y="1704750"/>
            <a:ext cx="2435610" cy="2488232"/>
          </a:xfrm>
          <a:prstGeom prst="rect">
            <a:avLst/>
          </a:prstGeom>
        </p:spPr>
      </p:pic>
      <p:pic>
        <p:nvPicPr>
          <p:cNvPr id="10" name="Picture 9" descr="Photo of individual featured in video vignettes."/>
          <p:cNvPicPr>
            <a:picLocks noChangeAspect="1"/>
          </p:cNvPicPr>
          <p:nvPr/>
        </p:nvPicPr>
        <p:blipFill>
          <a:blip r:embed="rId7"/>
          <a:stretch>
            <a:fillRect/>
          </a:stretch>
        </p:blipFill>
        <p:spPr>
          <a:xfrm>
            <a:off x="6594736" y="3829509"/>
            <a:ext cx="2297954" cy="2411147"/>
          </a:xfrm>
          <a:prstGeom prst="rect">
            <a:avLst/>
          </a:prstGeom>
        </p:spPr>
      </p:pic>
      <p:pic>
        <p:nvPicPr>
          <p:cNvPr id="12" name="Picture 11" descr="Photo of individual featured in video vignettes."/>
          <p:cNvPicPr>
            <a:picLocks noChangeAspect="1"/>
          </p:cNvPicPr>
          <p:nvPr/>
        </p:nvPicPr>
        <p:blipFill>
          <a:blip r:embed="rId8"/>
          <a:stretch>
            <a:fillRect/>
          </a:stretch>
        </p:blipFill>
        <p:spPr>
          <a:xfrm>
            <a:off x="8604459" y="4057102"/>
            <a:ext cx="2392680" cy="2481810"/>
          </a:xfrm>
          <a:prstGeom prst="rect">
            <a:avLst/>
          </a:prstGeom>
        </p:spPr>
      </p:pic>
    </p:spTree>
    <p:extLst>
      <p:ext uri="{BB962C8B-B14F-4D97-AF65-F5344CB8AC3E}">
        <p14:creationId xmlns:p14="http://schemas.microsoft.com/office/powerpoint/2010/main" val="1219275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Consumer Resources – From Coverage to Care</a:t>
            </a:r>
          </a:p>
        </p:txBody>
      </p:sp>
      <p:sp>
        <p:nvSpPr>
          <p:cNvPr id="2" name="Content Placeholder 1"/>
          <p:cNvSpPr>
            <a:spLocks noGrp="1"/>
          </p:cNvSpPr>
          <p:nvPr>
            <p:ph idx="1"/>
          </p:nvPr>
        </p:nvSpPr>
        <p:spPr>
          <a:xfrm>
            <a:off x="609599" y="1828801"/>
            <a:ext cx="5532783" cy="4297363"/>
          </a:xfrm>
        </p:spPr>
        <p:txBody>
          <a:bodyPr>
            <a:normAutofit fontScale="85000" lnSpcReduction="20000"/>
          </a:bodyPr>
          <a:lstStyle/>
          <a:p>
            <a:pPr marL="0" indent="0">
              <a:buNone/>
            </a:pPr>
            <a:r>
              <a:rPr lang="en-US" b="1" dirty="0"/>
              <a:t>From Coverage to Care (C2C) </a:t>
            </a:r>
          </a:p>
          <a:p>
            <a:r>
              <a:rPr lang="en-US" dirty="0"/>
              <a:t>CMS initiative to help consumers understand their health coverage and connect to primary care and the preventive services that are right for them. </a:t>
            </a:r>
          </a:p>
          <a:p>
            <a:r>
              <a:rPr lang="en-US" dirty="0"/>
              <a:t>Variety of consumer resources that could be useful to people with disabilities accessing care.</a:t>
            </a:r>
          </a:p>
          <a:p>
            <a:endParaRPr lang="en-US" dirty="0"/>
          </a:p>
          <a:p>
            <a:pPr marL="0" indent="0">
              <a:buNone/>
            </a:pPr>
            <a:r>
              <a:rPr lang="en-US" dirty="0"/>
              <a:t>More info: </a:t>
            </a:r>
            <a:r>
              <a:rPr lang="en-US" dirty="0">
                <a:hlinkClick r:id="rId3"/>
              </a:rPr>
              <a:t>cms.gov/About-CMS/Agency-Information/OMH/equity-initiatives/from-coverage-to-care</a:t>
            </a:r>
            <a:endParaRPr lang="en-US" dirty="0"/>
          </a:p>
        </p:txBody>
      </p:sp>
      <p:pic>
        <p:nvPicPr>
          <p:cNvPr id="4" name="Picture 3" descr="Screenshot of the Coverage to Care webpage on the CMS OMH website."/>
          <p:cNvPicPr>
            <a:picLocks noChangeAspect="1"/>
          </p:cNvPicPr>
          <p:nvPr/>
        </p:nvPicPr>
        <p:blipFill>
          <a:blip r:embed="rId4"/>
          <a:stretch>
            <a:fillRect/>
          </a:stretch>
        </p:blipFill>
        <p:spPr>
          <a:xfrm>
            <a:off x="6989298" y="1828801"/>
            <a:ext cx="3998595" cy="4819599"/>
          </a:xfrm>
          <a:prstGeom prst="rect">
            <a:avLst/>
          </a:prstGeom>
        </p:spPr>
      </p:pic>
    </p:spTree>
    <p:extLst>
      <p:ext uri="{BB962C8B-B14F-4D97-AF65-F5344CB8AC3E}">
        <p14:creationId xmlns:p14="http://schemas.microsoft.com/office/powerpoint/2010/main" val="857041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72004"/>
            <a:ext cx="12192000" cy="1447800"/>
          </a:xfrm>
        </p:spPr>
        <p:txBody>
          <a:bodyPr/>
          <a:lstStyle/>
          <a:p>
            <a:pPr algn="ctr"/>
            <a:r>
              <a:rPr lang="en-US" b="1" dirty="0">
                <a:latin typeface="+mn-lt"/>
              </a:rPr>
              <a:t>Implementing Sustainable Actions</a:t>
            </a:r>
          </a:p>
        </p:txBody>
      </p:sp>
      <p:sp>
        <p:nvSpPr>
          <p:cNvPr id="4" name="Slide Number Placeholder 3"/>
          <p:cNvSpPr>
            <a:spLocks noGrp="1"/>
          </p:cNvSpPr>
          <p:nvPr>
            <p:ph type="sldNum" sz="quarter" idx="4294967295"/>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753320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Health Equity Technical Assistance</a:t>
            </a:r>
          </a:p>
        </p:txBody>
      </p:sp>
      <p:sp>
        <p:nvSpPr>
          <p:cNvPr id="6" name="Rectangle 5"/>
          <p:cNvSpPr/>
          <p:nvPr/>
        </p:nvSpPr>
        <p:spPr>
          <a:xfrm>
            <a:off x="776378" y="6249472"/>
            <a:ext cx="5710687" cy="461665"/>
          </a:xfrm>
          <a:prstGeom prst="rect">
            <a:avLst/>
          </a:prstGeom>
        </p:spPr>
        <p:txBody>
          <a:bodyPr wrap="square">
            <a:spAutoFit/>
          </a:bodyPr>
          <a:lstStyle/>
          <a:p>
            <a:pPr algn="ctr"/>
            <a:r>
              <a:rPr lang="en-US" sz="2400" b="1" dirty="0">
                <a:solidFill>
                  <a:prstClr val="black"/>
                </a:solidFill>
                <a:latin typeface="Calibri"/>
                <a:hlinkClick r:id="rId3"/>
              </a:rPr>
              <a:t>HealthEquityTA@cms.hhs.gov</a:t>
            </a:r>
            <a:r>
              <a:rPr lang="en-US" sz="2400" b="1" dirty="0">
                <a:solidFill>
                  <a:prstClr val="black"/>
                </a:solidFill>
                <a:latin typeface="Calibri"/>
              </a:rPr>
              <a:t> </a:t>
            </a:r>
          </a:p>
        </p:txBody>
      </p:sp>
      <p:pic>
        <p:nvPicPr>
          <p:cNvPr id="8" name="Picture 7" descr="Image depicts three simple icons representing the three stages in the Health Equity process: PRIORITIZE - Identify disparities, plan initiatives, and set SMART aims    •    ACT - Implement targeted interventions to reduce health disparities    •    IMPROVE - Evaluate and improve your plan to reduce disparities. " title="Health Equity Technical Assistance graphic"/>
          <p:cNvPicPr>
            <a:picLocks noChangeAspect="1"/>
          </p:cNvPicPr>
          <p:nvPr/>
        </p:nvPicPr>
        <p:blipFill rotWithShape="1">
          <a:blip r:embed="rId4" cstate="print">
            <a:extLst>
              <a:ext uri="{28A0092B-C50C-407E-A947-70E740481C1C}">
                <a14:useLocalDpi xmlns:a14="http://schemas.microsoft.com/office/drawing/2010/main" val="0"/>
              </a:ext>
            </a:extLst>
          </a:blip>
          <a:srcRect t="21528" b="22248"/>
          <a:stretch/>
        </p:blipFill>
        <p:spPr>
          <a:xfrm>
            <a:off x="2217644" y="1661162"/>
            <a:ext cx="7566212" cy="3190540"/>
          </a:xfrm>
          <a:prstGeom prst="rect">
            <a:avLst/>
          </a:prstGeom>
        </p:spPr>
      </p:pic>
      <p:sp>
        <p:nvSpPr>
          <p:cNvPr id="9" name="Content Placeholder 4"/>
          <p:cNvSpPr>
            <a:spLocks noGrp="1"/>
          </p:cNvSpPr>
          <p:nvPr>
            <p:ph idx="1"/>
          </p:nvPr>
        </p:nvSpPr>
        <p:spPr>
          <a:xfrm>
            <a:off x="506083" y="4897341"/>
            <a:ext cx="11179834" cy="1272131"/>
          </a:xfrm>
        </p:spPr>
        <p:txBody>
          <a:bodyPr>
            <a:noAutofit/>
          </a:bodyPr>
          <a:lstStyle/>
          <a:p>
            <a:pPr marL="0" indent="0">
              <a:buNone/>
            </a:pPr>
            <a:r>
              <a:rPr lang="en-US" sz="2400" b="1" dirty="0"/>
              <a:t>Disparities Impact Statement: </a:t>
            </a:r>
            <a:r>
              <a:rPr lang="en-US" sz="2400" dirty="0"/>
              <a:t>Learn how to identify, prioritize, and take action on health disparities.</a:t>
            </a:r>
            <a:r>
              <a:rPr lang="en-US" sz="2400" b="1" dirty="0"/>
              <a:t> </a:t>
            </a:r>
            <a:r>
              <a:rPr lang="en-US" sz="2400" dirty="0"/>
              <a:t>Personalized technical assistance focused on strengthening your quality improvement program through a series of consultations from subject matter experts</a:t>
            </a:r>
          </a:p>
        </p:txBody>
      </p:sp>
      <p:sp>
        <p:nvSpPr>
          <p:cNvPr id="3" name="Rectangle 2"/>
          <p:cNvSpPr/>
          <p:nvPr/>
        </p:nvSpPr>
        <p:spPr>
          <a:xfrm>
            <a:off x="179462" y="6249472"/>
            <a:ext cx="1528568" cy="461665"/>
          </a:xfrm>
          <a:prstGeom prst="rect">
            <a:avLst/>
          </a:prstGeom>
        </p:spPr>
        <p:txBody>
          <a:bodyPr wrap="square">
            <a:spAutoFit/>
          </a:bodyPr>
          <a:lstStyle/>
          <a:p>
            <a:pPr algn="ctr"/>
            <a:r>
              <a:rPr lang="en-US" sz="2400" dirty="0"/>
              <a:t>More info: </a:t>
            </a:r>
          </a:p>
        </p:txBody>
      </p:sp>
    </p:spTree>
    <p:extLst>
      <p:ext uri="{BB962C8B-B14F-4D97-AF65-F5344CB8AC3E}">
        <p14:creationId xmlns:p14="http://schemas.microsoft.com/office/powerpoint/2010/main" val="2730327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For More Information: go.cms.gov/omh </a:t>
            </a:r>
          </a:p>
        </p:txBody>
      </p:sp>
      <p:pic>
        <p:nvPicPr>
          <p:cNvPr id="4" name="Picture 3" descr="Screenshot of CMS OMH webpage"/>
          <p:cNvPicPr>
            <a:picLocks noChangeAspect="1"/>
          </p:cNvPicPr>
          <p:nvPr/>
        </p:nvPicPr>
        <p:blipFill>
          <a:blip r:embed="rId3"/>
          <a:stretch>
            <a:fillRect/>
          </a:stretch>
        </p:blipFill>
        <p:spPr>
          <a:xfrm>
            <a:off x="3566014" y="1624207"/>
            <a:ext cx="5200650" cy="5033963"/>
          </a:xfrm>
          <a:prstGeom prst="rect">
            <a:avLst/>
          </a:prstGeom>
        </p:spPr>
      </p:pic>
    </p:spTree>
    <p:extLst>
      <p:ext uri="{BB962C8B-B14F-4D97-AF65-F5344CB8AC3E}">
        <p14:creationId xmlns:p14="http://schemas.microsoft.com/office/powerpoint/2010/main" val="567987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466474"/>
            <a:ext cx="12192000" cy="1447800"/>
          </a:xfrm>
        </p:spPr>
        <p:txBody>
          <a:bodyPr/>
          <a:lstStyle/>
          <a:p>
            <a:pPr algn="ctr"/>
            <a:br>
              <a:rPr lang="en-US" sz="4000" b="1" dirty="0">
                <a:latin typeface="+mn-lt"/>
              </a:rPr>
            </a:br>
            <a:r>
              <a:rPr lang="en-US" sz="3600" b="1" dirty="0">
                <a:latin typeface="+mn-lt"/>
              </a:rPr>
              <a:t>Medicare-Medicaid Coordination Office: </a:t>
            </a:r>
            <a:br>
              <a:rPr lang="en-US" sz="3600" b="1" dirty="0">
                <a:latin typeface="+mn-lt"/>
              </a:rPr>
            </a:br>
            <a:r>
              <a:rPr lang="en-US" sz="3600" b="1" dirty="0">
                <a:latin typeface="+mn-lt"/>
              </a:rPr>
              <a:t>Promoting Access to Seamless, High Quality Care for People Dually Enrolled in Medicare &amp; Medicaid</a:t>
            </a:r>
            <a:r>
              <a:rPr lang="en-US" sz="4000" b="1" dirty="0">
                <a:latin typeface="+mn-lt"/>
              </a:rPr>
              <a:t> </a:t>
            </a:r>
            <a:br>
              <a:rPr lang="en-US" sz="4000" b="1" dirty="0">
                <a:latin typeface="+mn-lt"/>
              </a:rPr>
            </a:br>
            <a:endParaRPr lang="en-US" sz="4000" b="1" dirty="0">
              <a:latin typeface="+mn-lt"/>
            </a:endParaRPr>
          </a:p>
        </p:txBody>
      </p:sp>
      <p:sp>
        <p:nvSpPr>
          <p:cNvPr id="4" name="Slide Number Placeholder 3"/>
          <p:cNvSpPr>
            <a:spLocks noGrp="1"/>
          </p:cNvSpPr>
          <p:nvPr>
            <p:ph type="sldNum" sz="quarter" idx="4294967295"/>
          </p:nvPr>
        </p:nvSpPr>
        <p:spPr/>
        <p:txBody>
          <a:bodyPr/>
          <a:lstStyle/>
          <a:p>
            <a:fld id="{CC295D6E-7A2F-8246-9CE1-E578658C9024}"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68810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a:xfrm>
            <a:off x="609599" y="1780675"/>
            <a:ext cx="10972800" cy="4297363"/>
          </a:xfrm>
        </p:spPr>
        <p:txBody>
          <a:bodyPr/>
          <a:lstStyle/>
          <a:p>
            <a:pPr marL="0" indent="0">
              <a:buNone/>
            </a:pPr>
            <a:endParaRPr lang="en-US" sz="3200" b="1" dirty="0">
              <a:solidFill>
                <a:schemeClr val="accent1">
                  <a:lumMod val="50000"/>
                </a:schemeClr>
              </a:solidFill>
            </a:endParaRPr>
          </a:p>
          <a:p>
            <a:pPr marL="0" indent="0">
              <a:buNone/>
            </a:pPr>
            <a:r>
              <a:rPr lang="en-US" sz="3200" b="1" dirty="0">
                <a:solidFill>
                  <a:schemeClr val="accent1">
                    <a:lumMod val="50000"/>
                  </a:schemeClr>
                </a:solidFill>
              </a:rPr>
              <a:t>Sonya Bowen, MSW</a:t>
            </a:r>
          </a:p>
          <a:p>
            <a:pPr marL="0" indent="0">
              <a:buNone/>
            </a:pPr>
            <a:r>
              <a:rPr lang="en-US" dirty="0"/>
              <a:t>Health Care Analyst</a:t>
            </a:r>
          </a:p>
          <a:p>
            <a:pPr marL="0" indent="0">
              <a:buNone/>
            </a:pPr>
            <a:r>
              <a:rPr lang="en-US" dirty="0"/>
              <a:t>Medicare-Medicaid Coordination Office</a:t>
            </a:r>
          </a:p>
          <a:p>
            <a:pPr marL="0" indent="0">
              <a:buNone/>
            </a:pPr>
            <a:r>
              <a:rPr lang="en-US" dirty="0"/>
              <a:t>Centers for Medicare &amp; Medicaid Services</a:t>
            </a:r>
          </a:p>
          <a:p>
            <a:pPr marL="0" indent="0">
              <a:buNone/>
            </a:pPr>
            <a:endParaRPr lang="en-US" dirty="0"/>
          </a:p>
          <a:p>
            <a:pPr marL="0" indent="0">
              <a:buNone/>
            </a:pPr>
            <a:endParaRPr lang="en-US" dirty="0"/>
          </a:p>
        </p:txBody>
      </p:sp>
      <p:pic>
        <p:nvPicPr>
          <p:cNvPr id="7" name="Picture 6" descr="Photo of Sonya Bowen"/>
          <p:cNvPicPr>
            <a:picLocks noChangeAspect="1"/>
          </p:cNvPicPr>
          <p:nvPr/>
        </p:nvPicPr>
        <p:blipFill>
          <a:blip r:embed="rId2"/>
          <a:stretch>
            <a:fillRect/>
          </a:stretch>
        </p:blipFill>
        <p:spPr>
          <a:xfrm>
            <a:off x="7519738" y="2060657"/>
            <a:ext cx="3433284" cy="3737398"/>
          </a:xfrm>
          <a:prstGeom prst="rect">
            <a:avLst/>
          </a:prstGeom>
        </p:spPr>
      </p:pic>
    </p:spTree>
    <p:extLst>
      <p:ext uri="{BB962C8B-B14F-4D97-AF65-F5344CB8AC3E}">
        <p14:creationId xmlns:p14="http://schemas.microsoft.com/office/powerpoint/2010/main" val="2168703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About the Medicare-Medicaid Coordination Office</a:t>
            </a:r>
          </a:p>
        </p:txBody>
      </p:sp>
      <p:sp>
        <p:nvSpPr>
          <p:cNvPr id="2" name="Content Placeholder 1"/>
          <p:cNvSpPr>
            <a:spLocks noGrp="1"/>
          </p:cNvSpPr>
          <p:nvPr>
            <p:ph idx="1"/>
          </p:nvPr>
        </p:nvSpPr>
        <p:spPr>
          <a:xfrm>
            <a:off x="584548" y="1916482"/>
            <a:ext cx="11022904" cy="4634630"/>
          </a:xfrm>
        </p:spPr>
        <p:txBody>
          <a:bodyPr>
            <a:normAutofit fontScale="77500" lnSpcReduction="20000"/>
          </a:bodyPr>
          <a:lstStyle/>
          <a:p>
            <a:pPr marL="347472" indent="-347472">
              <a:lnSpc>
                <a:spcPct val="120000"/>
              </a:lnSpc>
              <a:spcBef>
                <a:spcPts val="0"/>
              </a:spcBef>
              <a:spcAft>
                <a:spcPts val="1200"/>
              </a:spcAft>
            </a:pPr>
            <a:r>
              <a:rPr lang="en-US" sz="3400" dirty="0"/>
              <a:t>The Federal Coordinated Health Care Office (Medicare-Medicaid Coordination Office or MMCO) </a:t>
            </a:r>
          </a:p>
          <a:p>
            <a:pPr marL="747522" lvl="2" indent="-347472">
              <a:lnSpc>
                <a:spcPct val="110000"/>
              </a:lnSpc>
              <a:spcBef>
                <a:spcPts val="0"/>
              </a:spcBef>
              <a:spcAft>
                <a:spcPts val="1200"/>
              </a:spcAft>
              <a:buFont typeface="Courier New" panose="02070309020205020404" pitchFamily="49" charset="0"/>
              <a:buChar char="o"/>
            </a:pPr>
            <a:r>
              <a:rPr lang="en-US" sz="3100" dirty="0"/>
              <a:t>serves people who are dually enrolled in both Medicare and Medicaid, also known as dual eligible individuals or Medicare-Medicaid enrollees,</a:t>
            </a:r>
          </a:p>
          <a:p>
            <a:pPr marL="747522" lvl="2" indent="-347472">
              <a:lnSpc>
                <a:spcPct val="110000"/>
              </a:lnSpc>
              <a:spcBef>
                <a:spcPts val="0"/>
              </a:spcBef>
              <a:spcAft>
                <a:spcPts val="1200"/>
              </a:spcAft>
              <a:buFont typeface="Courier New" panose="02070309020205020404" pitchFamily="49" charset="0"/>
              <a:buChar char="o"/>
            </a:pPr>
            <a:r>
              <a:rPr lang="en-US" sz="3100" dirty="0"/>
              <a:t>works across federal agencies, states, and stakeholders to align and coordinate benefits between the two programs effectively and efficiently, and </a:t>
            </a:r>
          </a:p>
          <a:p>
            <a:pPr marL="747522" lvl="2" indent="-347472">
              <a:lnSpc>
                <a:spcPct val="110000"/>
              </a:lnSpc>
              <a:spcBef>
                <a:spcPts val="0"/>
              </a:spcBef>
              <a:spcAft>
                <a:spcPts val="1200"/>
              </a:spcAft>
              <a:buFont typeface="Courier New" panose="02070309020205020404" pitchFamily="49" charset="0"/>
              <a:buChar char="o"/>
            </a:pPr>
            <a:r>
              <a:rPr lang="en-US" sz="3100" dirty="0"/>
              <a:t>partners with states to develop new care models and improve the way Medicare-Medicaid enrollees receive health care.</a:t>
            </a:r>
          </a:p>
          <a:p>
            <a:pPr marL="457200" lvl="1" indent="-457200">
              <a:lnSpc>
                <a:spcPct val="110000"/>
              </a:lnSpc>
              <a:spcBef>
                <a:spcPts val="0"/>
              </a:spcBef>
              <a:spcAft>
                <a:spcPts val="1200"/>
              </a:spcAft>
              <a:buFont typeface="Arial" panose="020B0604020202020204" pitchFamily="34" charset="0"/>
              <a:buChar char="•"/>
            </a:pPr>
            <a:r>
              <a:rPr lang="en-US" sz="3400" dirty="0"/>
              <a:t>MMCO goal is to make sure Medicare-Medicaid enrollees have full access to seamless, high quality health care and to make the system as cost effective as possible.</a:t>
            </a:r>
          </a:p>
        </p:txBody>
      </p:sp>
    </p:spTree>
    <p:extLst>
      <p:ext uri="{BB962C8B-B14F-4D97-AF65-F5344CB8AC3E}">
        <p14:creationId xmlns:p14="http://schemas.microsoft.com/office/powerpoint/2010/main" val="300656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951412" cy="646981"/>
          </a:xfrm>
        </p:spPr>
        <p:txBody>
          <a:bodyPr>
            <a:noAutofit/>
          </a:bodyPr>
          <a:lstStyle/>
          <a:p>
            <a:r>
              <a:rPr lang="en-US" b="1" dirty="0">
                <a:solidFill>
                  <a:schemeClr val="accent1">
                    <a:lumMod val="50000"/>
                  </a:schemeClr>
                </a:solidFill>
                <a:latin typeface="+mn-lt"/>
              </a:rPr>
              <a:t>Karen Gentile, LCSW-C, JD</a:t>
            </a:r>
          </a:p>
        </p:txBody>
      </p:sp>
      <p:pic>
        <p:nvPicPr>
          <p:cNvPr id="5" name="Picture Placeholder 4" descr="Photo of Karen Gentile"/>
          <p:cNvPicPr>
            <a:picLocks noGrp="1" noChangeAspect="1"/>
          </p:cNvPicPr>
          <p:nvPr>
            <p:ph type="pic" idx="1"/>
          </p:nvPr>
        </p:nvPicPr>
        <p:blipFill>
          <a:blip r:embed="rId3">
            <a:extLst>
              <a:ext uri="{28A0092B-C50C-407E-A947-70E740481C1C}">
                <a14:useLocalDpi xmlns:a14="http://schemas.microsoft.com/office/drawing/2010/main" val="0"/>
              </a:ext>
            </a:extLst>
          </a:blip>
          <a:srcRect t="10437" b="10437"/>
          <a:stretch>
            <a:fillRect/>
          </a:stretch>
        </p:blipFill>
        <p:spPr>
          <a:xfrm>
            <a:off x="6881358" y="1553028"/>
            <a:ext cx="4310487" cy="3759200"/>
          </a:xfrm>
        </p:spPr>
      </p:pic>
      <p:sp>
        <p:nvSpPr>
          <p:cNvPr id="4" name="Text Placeholder 3"/>
          <p:cNvSpPr>
            <a:spLocks noGrp="1"/>
          </p:cNvSpPr>
          <p:nvPr>
            <p:ph type="body" sz="half" idx="2"/>
          </p:nvPr>
        </p:nvSpPr>
        <p:spPr>
          <a:xfrm>
            <a:off x="517585" y="1291771"/>
            <a:ext cx="6072996" cy="5429704"/>
          </a:xfrm>
        </p:spPr>
        <p:txBody>
          <a:bodyPr>
            <a:normAutofit/>
          </a:bodyPr>
          <a:lstStyle/>
          <a:p>
            <a:pPr marL="342900" indent="-342900">
              <a:buFont typeface="Arial" panose="020B0604020202020204" pitchFamily="34" charset="0"/>
              <a:buChar char="•"/>
            </a:pPr>
            <a:r>
              <a:rPr lang="en-US" sz="2400" dirty="0"/>
              <a:t>Leads the portfolio in CMS Office of Minority Health (OMH) that addresses health equity for people with disabilities. </a:t>
            </a:r>
          </a:p>
          <a:p>
            <a:pPr marL="342900" indent="-342900">
              <a:buFont typeface="Arial" panose="020B0604020202020204" pitchFamily="34" charset="0"/>
              <a:buChar char="•"/>
            </a:pPr>
            <a:r>
              <a:rPr lang="en-US" sz="2400" dirty="0"/>
              <a:t>Leads the development of disability technical assistance materials. </a:t>
            </a:r>
          </a:p>
          <a:p>
            <a:pPr marL="342900" indent="-342900">
              <a:buFont typeface="Arial" panose="020B0604020202020204" pitchFamily="34" charset="0"/>
              <a:buChar char="•"/>
            </a:pPr>
            <a:r>
              <a:rPr lang="en-US" sz="2400" dirty="0"/>
              <a:t>Provides disability health equity technical assistance throughout CMS. </a:t>
            </a:r>
          </a:p>
          <a:p>
            <a:pPr marL="342900" indent="-342900">
              <a:buFont typeface="Arial" panose="020B0604020202020204" pitchFamily="34" charset="0"/>
              <a:buChar char="•"/>
            </a:pPr>
            <a:r>
              <a:rPr lang="en-US" sz="2400" dirty="0"/>
              <a:t>Chairs a federal workgroup that addresses health care accessibility for people with disabilities. </a:t>
            </a:r>
          </a:p>
          <a:p>
            <a:pPr marL="342900" indent="-342900">
              <a:buFont typeface="Arial" panose="020B0604020202020204" pitchFamily="34" charset="0"/>
              <a:buChar char="•"/>
            </a:pPr>
            <a:r>
              <a:rPr lang="en-US" sz="2400" dirty="0"/>
              <a:t>Licensed clinical social worker and attorney with over 25 years of professional experience in both disciplines.</a:t>
            </a:r>
          </a:p>
        </p:txBody>
      </p:sp>
      <p:sp>
        <p:nvSpPr>
          <p:cNvPr id="3" name="Slide Number Placeholder 2"/>
          <p:cNvSpPr>
            <a:spLocks noGrp="1"/>
          </p:cNvSpPr>
          <p:nvPr>
            <p:ph type="sldNum" sz="quarter" idx="12"/>
          </p:nvPr>
        </p:nvSpPr>
        <p:spPr/>
        <p:txBody>
          <a:bodyPr/>
          <a:lstStyle/>
          <a:p>
            <a:fld id="{5A4E148B-BD87-4077-8422-494ED599F915}" type="slidenum">
              <a:rPr lang="en-US" smtClean="0"/>
              <a:t>4</a:t>
            </a:fld>
            <a:endParaRPr lang="en-US" dirty="0"/>
          </a:p>
        </p:txBody>
      </p:sp>
    </p:spTree>
    <p:extLst>
      <p:ext uri="{BB962C8B-B14F-4D97-AF65-F5344CB8AC3E}">
        <p14:creationId xmlns:p14="http://schemas.microsoft.com/office/powerpoint/2010/main" val="3820496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8126"/>
            <a:ext cx="12192000" cy="1447800"/>
          </a:xfrm>
        </p:spPr>
        <p:txBody>
          <a:bodyPr/>
          <a:lstStyle/>
          <a:p>
            <a:r>
              <a:rPr lang="en-US" b="1" dirty="0">
                <a:latin typeface="+mn-lt"/>
              </a:rPr>
              <a:t>Disability-Competent Care (DCC)</a:t>
            </a:r>
          </a:p>
        </p:txBody>
      </p:sp>
      <p:sp>
        <p:nvSpPr>
          <p:cNvPr id="2" name="Content Placeholder 1"/>
          <p:cNvSpPr>
            <a:spLocks noGrp="1"/>
          </p:cNvSpPr>
          <p:nvPr>
            <p:ph idx="1"/>
          </p:nvPr>
        </p:nvSpPr>
        <p:spPr/>
        <p:txBody>
          <a:bodyPr>
            <a:normAutofit fontScale="92500"/>
          </a:bodyPr>
          <a:lstStyle/>
          <a:p>
            <a:pPr marL="0" indent="0">
              <a:spcBef>
                <a:spcPct val="0"/>
              </a:spcBef>
              <a:spcAft>
                <a:spcPts val="1200"/>
              </a:spcAft>
              <a:buClr>
                <a:srgbClr val="ED7D31"/>
              </a:buClr>
              <a:buSzPct val="85000"/>
              <a:buNone/>
              <a:defRPr/>
            </a:pPr>
            <a:r>
              <a:rPr lang="en-US" altLang="en-US" sz="3600" dirty="0">
                <a:solidFill>
                  <a:prstClr val="black"/>
                </a:solidFill>
                <a:ea typeface="Arial" charset="0"/>
                <a:cs typeface="Arial" charset="0"/>
              </a:rPr>
              <a:t>Disability-Competent Care is a participant-centered model: </a:t>
            </a:r>
          </a:p>
          <a:p>
            <a:pPr>
              <a:spcBef>
                <a:spcPct val="0"/>
              </a:spcBef>
              <a:spcAft>
                <a:spcPts val="1200"/>
              </a:spcAft>
              <a:buSzPct val="85000"/>
              <a:defRPr/>
            </a:pPr>
            <a:r>
              <a:rPr lang="en-US" altLang="en-US" dirty="0">
                <a:solidFill>
                  <a:prstClr val="black"/>
                </a:solidFill>
                <a:ea typeface="Arial" charset="0"/>
                <a:cs typeface="Arial" charset="0"/>
              </a:rPr>
              <a:t>Delivered by an interdisciplinary care team (IDT) focused on achieving and supporting the individual’s maximum function</a:t>
            </a:r>
          </a:p>
          <a:p>
            <a:pPr>
              <a:spcBef>
                <a:spcPct val="0"/>
              </a:spcBef>
              <a:spcAft>
                <a:spcPts val="1200"/>
              </a:spcAft>
              <a:buSzPct val="85000"/>
              <a:defRPr/>
            </a:pPr>
            <a:r>
              <a:rPr lang="en-US" altLang="en-US" dirty="0">
                <a:solidFill>
                  <a:prstClr val="black"/>
                </a:solidFill>
                <a:ea typeface="Arial" charset="0"/>
                <a:cs typeface="Arial" charset="0"/>
              </a:rPr>
              <a:t>Intended to maintain health, wellness, and life in the community as the participant chooses</a:t>
            </a:r>
          </a:p>
          <a:p>
            <a:pPr>
              <a:spcBef>
                <a:spcPct val="0"/>
              </a:spcBef>
              <a:spcAft>
                <a:spcPts val="1200"/>
              </a:spcAft>
              <a:buSzPct val="85000"/>
              <a:defRPr/>
            </a:pPr>
            <a:r>
              <a:rPr lang="en-US" altLang="en-US" dirty="0">
                <a:solidFill>
                  <a:prstClr val="black"/>
                </a:solidFill>
                <a:ea typeface="Arial" charset="0"/>
                <a:cs typeface="Arial" charset="0"/>
              </a:rPr>
              <a:t>Recognizing and treating each individual as an individual, not a diagnosis or condition </a:t>
            </a:r>
          </a:p>
          <a:p>
            <a:pPr>
              <a:spcBef>
                <a:spcPct val="0"/>
              </a:spcBef>
              <a:spcAft>
                <a:spcPts val="1200"/>
              </a:spcAft>
              <a:buSzPct val="85000"/>
              <a:defRPr/>
            </a:pPr>
            <a:r>
              <a:rPr lang="en-US" altLang="en-US" dirty="0">
                <a:solidFill>
                  <a:prstClr val="black"/>
                </a:solidFill>
                <a:ea typeface="Arial" charset="0"/>
                <a:cs typeface="Arial" charset="0"/>
              </a:rPr>
              <a:t>Structured to respond to the participant’</a:t>
            </a:r>
            <a:r>
              <a:rPr lang="en-US" altLang="ja-JP" dirty="0">
                <a:solidFill>
                  <a:prstClr val="black"/>
                </a:solidFill>
                <a:ea typeface="Arial" charset="0"/>
                <a:cs typeface="Arial" charset="0"/>
              </a:rPr>
              <a:t>s physical and clinical needs while considering his or her emotional, social, intellectual, and spiritual needs</a:t>
            </a:r>
            <a:endParaRPr lang="en-US" dirty="0"/>
          </a:p>
        </p:txBody>
      </p:sp>
    </p:spTree>
    <p:extLst>
      <p:ext uri="{BB962C8B-B14F-4D97-AF65-F5344CB8AC3E}">
        <p14:creationId xmlns:p14="http://schemas.microsoft.com/office/powerpoint/2010/main" val="2313870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Disability-Competent Care (DCC)</a:t>
            </a:r>
          </a:p>
        </p:txBody>
      </p:sp>
      <p:sp>
        <p:nvSpPr>
          <p:cNvPr id="2" name="Content Placeholder 1"/>
          <p:cNvSpPr>
            <a:spLocks noGrp="1"/>
          </p:cNvSpPr>
          <p:nvPr>
            <p:ph idx="1"/>
          </p:nvPr>
        </p:nvSpPr>
        <p:spPr/>
        <p:txBody>
          <a:bodyPr/>
          <a:lstStyle/>
          <a:p>
            <a:pPr marL="0" lvl="0" indent="0" algn="ctr">
              <a:spcBef>
                <a:spcPts val="0"/>
              </a:spcBef>
              <a:buNone/>
            </a:pPr>
            <a:r>
              <a:rPr lang="en-US" sz="2400" dirty="0">
                <a:solidFill>
                  <a:prstClr val="black"/>
                </a:solidFill>
                <a:ea typeface="Arial" charset="0"/>
                <a:cs typeface="Arial" charset="0"/>
              </a:rPr>
              <a:t>The DCC Model is comprised of </a:t>
            </a:r>
          </a:p>
          <a:p>
            <a:pPr marL="0" lvl="0" indent="0" algn="ctr">
              <a:spcBef>
                <a:spcPts val="0"/>
              </a:spcBef>
              <a:buNone/>
            </a:pPr>
            <a:r>
              <a:rPr lang="en-US" sz="2400" dirty="0">
                <a:solidFill>
                  <a:prstClr val="black"/>
                </a:solidFill>
                <a:ea typeface="Arial" charset="0"/>
                <a:cs typeface="Arial" charset="0"/>
              </a:rPr>
              <a:t>three core values:</a:t>
            </a:r>
            <a:endParaRPr lang="en-US" sz="2400" dirty="0">
              <a:solidFill>
                <a:prstClr val="black"/>
              </a:solidFill>
            </a:endParaRPr>
          </a:p>
          <a:p>
            <a:pPr marL="0" indent="0">
              <a:buNone/>
            </a:pPr>
            <a:endParaRPr lang="en-US" dirty="0"/>
          </a:p>
        </p:txBody>
      </p:sp>
      <p:sp>
        <p:nvSpPr>
          <p:cNvPr id="4" name="Content Placeholder 3"/>
          <p:cNvSpPr>
            <a:spLocks noGrp="1"/>
          </p:cNvSpPr>
          <p:nvPr>
            <p:ph idx="10"/>
          </p:nvPr>
        </p:nvSpPr>
        <p:spPr>
          <a:xfrm>
            <a:off x="6364515" y="1850572"/>
            <a:ext cx="5319485" cy="4579257"/>
          </a:xfrm>
        </p:spPr>
        <p:txBody>
          <a:bodyPr>
            <a:normAutofit/>
          </a:bodyPr>
          <a:lstStyle/>
          <a:p>
            <a:pPr marL="0" lvl="0" indent="0">
              <a:spcAft>
                <a:spcPts val="300"/>
              </a:spcAft>
              <a:buNone/>
              <a:tabLst>
                <a:tab pos="228600" algn="l"/>
              </a:tabLst>
              <a:defRPr/>
            </a:pPr>
            <a:r>
              <a:rPr lang="en-US" sz="1800" b="1" dirty="0">
                <a:solidFill>
                  <a:prstClr val="black"/>
                </a:solidFill>
                <a:ea typeface="Arial" charset="0"/>
                <a:cs typeface="Arial" charset="0"/>
              </a:rPr>
              <a:t>1. Participant-centered</a:t>
            </a:r>
          </a:p>
          <a:p>
            <a:pPr marL="274320" lvl="2" indent="0">
              <a:spcAft>
                <a:spcPts val="600"/>
              </a:spcAft>
              <a:buNone/>
              <a:defRPr/>
            </a:pPr>
            <a:r>
              <a:rPr lang="en-US" sz="1800" dirty="0">
                <a:solidFill>
                  <a:prstClr val="black"/>
                </a:solidFill>
                <a:ea typeface="Arial" charset="0"/>
                <a:cs typeface="Arial" charset="0"/>
              </a:rPr>
              <a:t>Participant’s choices, preferences, and goals provide a foundation for his or her individualized plan of care.</a:t>
            </a:r>
          </a:p>
          <a:p>
            <a:pPr marL="274320" lvl="0" indent="-457200">
              <a:spcAft>
                <a:spcPts val="300"/>
              </a:spcAft>
              <a:buNone/>
              <a:defRPr/>
            </a:pPr>
            <a:r>
              <a:rPr lang="en-US" sz="1800" b="1" dirty="0">
                <a:solidFill>
                  <a:prstClr val="black"/>
                </a:solidFill>
                <a:ea typeface="Arial" charset="0"/>
                <a:cs typeface="Arial" charset="0"/>
              </a:rPr>
              <a:t>2. Respect for participant choice and dignity of risk</a:t>
            </a:r>
          </a:p>
          <a:p>
            <a:pPr marL="274320" lvl="2" indent="0">
              <a:spcAft>
                <a:spcPts val="600"/>
              </a:spcAft>
              <a:buNone/>
              <a:defRPr/>
            </a:pPr>
            <a:r>
              <a:rPr lang="en-US" sz="1800" dirty="0">
                <a:solidFill>
                  <a:prstClr val="black"/>
                </a:solidFill>
                <a:ea typeface="Arial" charset="0"/>
                <a:cs typeface="Arial" charset="0"/>
              </a:rPr>
              <a:t>Inherent in participant-centered planning of care goals and needs is the concept of the dignity of risk, which honors and respects the participant’s choices even if they are inconsistent with healthcare recommendations.</a:t>
            </a:r>
          </a:p>
          <a:p>
            <a:pPr marL="0" lvl="2" indent="0">
              <a:spcAft>
                <a:spcPts val="600"/>
              </a:spcAft>
              <a:buNone/>
              <a:defRPr/>
            </a:pPr>
            <a:r>
              <a:rPr lang="en-US" sz="1800" b="1" dirty="0">
                <a:solidFill>
                  <a:prstClr val="black"/>
                </a:solidFill>
                <a:ea typeface="Arial" charset="0"/>
                <a:cs typeface="Arial" charset="0"/>
              </a:rPr>
              <a:t>3.  Elimination of medical and institutional bias</a:t>
            </a:r>
          </a:p>
          <a:p>
            <a:pPr marL="274320" lvl="2" indent="0">
              <a:spcAft>
                <a:spcPts val="600"/>
              </a:spcAft>
              <a:buNone/>
              <a:defRPr/>
            </a:pPr>
            <a:r>
              <a:rPr lang="en-US" sz="1800" dirty="0">
                <a:solidFill>
                  <a:prstClr val="black"/>
                </a:solidFill>
                <a:ea typeface="Arial" charset="0"/>
                <a:cs typeface="Arial" charset="0"/>
              </a:rPr>
              <a:t>Medical and institutional bias often impedes providers from addressing the whole individual, including his or her unique abilities, limitations, and preferences for social and community participation</a:t>
            </a:r>
            <a:r>
              <a:rPr lang="en-US" sz="1800" dirty="0">
                <a:solidFill>
                  <a:prstClr val="black"/>
                </a:solidFill>
                <a:ea typeface="ＭＳ Ｐゴシック" charset="0"/>
                <a:cs typeface="Arial" charset="0"/>
              </a:rPr>
              <a:t>.</a:t>
            </a:r>
            <a:endParaRPr lang="en-US" dirty="0"/>
          </a:p>
        </p:txBody>
      </p:sp>
      <p:pic>
        <p:nvPicPr>
          <p:cNvPr id="5" name="Picture 2" descr="An illustration of the DCC model's three core values: participant-centered, respect for participant choice and dignity of risk, and the elimination of medical and instituional bias." title="DCC Mode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3831" y="3013738"/>
            <a:ext cx="3614738" cy="2852738"/>
          </a:xfrm>
          <a:prstGeom prst="rect">
            <a:avLst/>
          </a:prstGeom>
          <a:noFill/>
          <a:ln w="25400" cmpd="sng">
            <a:solidFill>
              <a:schemeClr val="accent1">
                <a:lumMod val="50000"/>
              </a:schemeClr>
            </a:solidFill>
          </a:ln>
        </p:spPr>
      </p:pic>
    </p:spTree>
    <p:extLst>
      <p:ext uri="{BB962C8B-B14F-4D97-AF65-F5344CB8AC3E}">
        <p14:creationId xmlns:p14="http://schemas.microsoft.com/office/powerpoint/2010/main" val="2066420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DCC Pillars</a:t>
            </a:r>
          </a:p>
        </p:txBody>
      </p:sp>
      <p:sp>
        <p:nvSpPr>
          <p:cNvPr id="2" name="Content Placeholder 1"/>
          <p:cNvSpPr>
            <a:spLocks noGrp="1"/>
          </p:cNvSpPr>
          <p:nvPr>
            <p:ph idx="1"/>
          </p:nvPr>
        </p:nvSpPr>
        <p:spPr>
          <a:xfrm>
            <a:off x="1175658" y="1611086"/>
            <a:ext cx="10101943" cy="3919993"/>
          </a:xfrm>
        </p:spPr>
        <p:txBody>
          <a:bodyPr/>
          <a:lstStyle/>
          <a:p>
            <a:pPr marL="0" lvl="0" indent="0">
              <a:buNone/>
            </a:pPr>
            <a:r>
              <a:rPr lang="en-US" sz="2400" dirty="0">
                <a:solidFill>
                  <a:prstClr val="black"/>
                </a:solidFill>
              </a:rPr>
              <a:t>The DCC pillars are comprised of seven functional areas. Each pillar can stand alone, and together, they form the model’s foundational structure.</a:t>
            </a:r>
          </a:p>
        </p:txBody>
      </p:sp>
      <p:pic>
        <p:nvPicPr>
          <p:cNvPr id="4" name="Picture 1" descr="Diagram showing the DCC model in the shape of a building.  The building foundation states: A model of care designed to support the whole person, beyond the diagnosis or condition.  The seven building or model pillars are: Understanding the DCC Model, Participant Engagement, Access, Primary Care, Care Coordination, Long-Term Services and Supports, and Behavioral Health.  The roof over all of the pillars and foundation is the Disability-Competent Care model." title="DCC Pillars"/>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08026" y="2434689"/>
            <a:ext cx="5943600" cy="425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391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Disability-Competent</a:t>
            </a:r>
            <a:r>
              <a:rPr lang="en-US" b="1" baseline="0" dirty="0">
                <a:latin typeface="+mn-lt"/>
              </a:rPr>
              <a:t> Care Resources: DCCAT</a:t>
            </a:r>
            <a:endParaRPr lang="en-US" b="1" dirty="0">
              <a:latin typeface="+mn-lt"/>
            </a:endParaRPr>
          </a:p>
        </p:txBody>
      </p:sp>
      <p:sp>
        <p:nvSpPr>
          <p:cNvPr id="2" name="Content Placeholder 1"/>
          <p:cNvSpPr>
            <a:spLocks noGrp="1"/>
          </p:cNvSpPr>
          <p:nvPr>
            <p:ph idx="1"/>
          </p:nvPr>
        </p:nvSpPr>
        <p:spPr>
          <a:xfrm>
            <a:off x="609600" y="1828801"/>
            <a:ext cx="10972800" cy="4546947"/>
          </a:xfrm>
        </p:spPr>
        <p:txBody>
          <a:bodyPr>
            <a:normAutofit lnSpcReduction="10000"/>
          </a:bodyPr>
          <a:lstStyle/>
          <a:p>
            <a:pPr marL="0" lvl="0" indent="0">
              <a:spcBef>
                <a:spcPct val="0"/>
              </a:spcBef>
              <a:buNone/>
              <a:defRPr/>
            </a:pPr>
            <a:r>
              <a:rPr lang="en-US" altLang="en-US" sz="2800" dirty="0">
                <a:solidFill>
                  <a:prstClr val="black"/>
                </a:solidFill>
              </a:rPr>
              <a:t>Disability-Competent Care Self-Assessment Tool (DCCAT)</a:t>
            </a:r>
          </a:p>
          <a:p>
            <a:pPr marL="0" lvl="0" indent="0">
              <a:spcBef>
                <a:spcPct val="0"/>
              </a:spcBef>
              <a:buNone/>
              <a:defRPr/>
            </a:pPr>
            <a:endParaRPr lang="en-US" altLang="en-US" sz="1600" dirty="0">
              <a:solidFill>
                <a:prstClr val="black"/>
              </a:solidFill>
            </a:endParaRPr>
          </a:p>
          <a:p>
            <a:pPr marL="228600" lvl="0" indent="-228600">
              <a:spcBef>
                <a:spcPct val="0"/>
              </a:spcBef>
              <a:spcAft>
                <a:spcPts val="1000"/>
              </a:spcAft>
              <a:defRPr/>
            </a:pPr>
            <a:r>
              <a:rPr lang="en-US" sz="2400" dirty="0">
                <a:solidFill>
                  <a:prstClr val="black"/>
                </a:solidFill>
              </a:rPr>
              <a:t>Designed to assist health plans and health systems in evaluating their ability to meet the needs of adults with disabilities or functional limitations</a:t>
            </a:r>
            <a:endParaRPr lang="en-US" sz="1200" dirty="0">
              <a:solidFill>
                <a:prstClr val="black"/>
              </a:solidFill>
            </a:endParaRPr>
          </a:p>
          <a:p>
            <a:pPr marL="228600" lvl="0" indent="-228600">
              <a:spcBef>
                <a:spcPct val="0"/>
              </a:spcBef>
              <a:spcAft>
                <a:spcPts val="1000"/>
              </a:spcAft>
              <a:defRPr/>
            </a:pPr>
            <a:r>
              <a:rPr lang="en-US" sz="2400" dirty="0">
                <a:solidFill>
                  <a:prstClr val="black"/>
                </a:solidFill>
              </a:rPr>
              <a:t>Used by health plans and health systems to help them identify strategic opportunities for improving their disability competency</a:t>
            </a:r>
            <a:endParaRPr lang="en-US" sz="1200" dirty="0">
              <a:solidFill>
                <a:prstClr val="black"/>
              </a:solidFill>
            </a:endParaRPr>
          </a:p>
          <a:p>
            <a:pPr marL="228600" lvl="0" indent="-228600">
              <a:spcBef>
                <a:spcPct val="0"/>
              </a:spcBef>
              <a:spcAft>
                <a:spcPts val="1000"/>
              </a:spcAft>
              <a:defRPr/>
            </a:pPr>
            <a:r>
              <a:rPr lang="en-US" altLang="en-US" sz="2400" dirty="0">
                <a:solidFill>
                  <a:prstClr val="black"/>
                </a:solidFill>
              </a:rPr>
              <a:t>Available to download as a PDF file, with an Excel scoring sheet (DCCAT Evaluation Results Form)</a:t>
            </a:r>
            <a:endParaRPr lang="en-US" altLang="en-US" sz="1200" dirty="0">
              <a:solidFill>
                <a:prstClr val="black"/>
              </a:solidFill>
            </a:endParaRPr>
          </a:p>
          <a:p>
            <a:pPr marL="228600" lvl="0" indent="-228600">
              <a:spcBef>
                <a:spcPct val="0"/>
              </a:spcBef>
              <a:spcAft>
                <a:spcPts val="1000"/>
              </a:spcAft>
              <a:defRPr/>
            </a:pPr>
            <a:r>
              <a:rPr lang="en-US" altLang="en-US" sz="2400" dirty="0">
                <a:solidFill>
                  <a:prstClr val="black"/>
                </a:solidFill>
              </a:rPr>
              <a:t>Offers User Guide (PDF) to provide step-by-step tutorial on using the tool and interpreting results</a:t>
            </a:r>
          </a:p>
          <a:p>
            <a:pPr marL="0" lvl="0" indent="0">
              <a:spcBef>
                <a:spcPct val="0"/>
              </a:spcBef>
              <a:spcAft>
                <a:spcPts val="1000"/>
              </a:spcAft>
              <a:buNone/>
              <a:defRPr/>
            </a:pPr>
            <a:endParaRPr lang="en-US" altLang="en-US" sz="2400" dirty="0">
              <a:solidFill>
                <a:prstClr val="black"/>
              </a:solidFill>
            </a:endParaRPr>
          </a:p>
          <a:p>
            <a:pPr marL="0" lvl="0" indent="0">
              <a:spcBef>
                <a:spcPct val="0"/>
              </a:spcBef>
              <a:buNone/>
              <a:defRPr/>
            </a:pPr>
            <a:r>
              <a:rPr lang="en-US" sz="1900" dirty="0">
                <a:solidFill>
                  <a:schemeClr val="accent1">
                    <a:lumMod val="50000"/>
                  </a:schemeClr>
                </a:solidFill>
              </a:rPr>
              <a:t>Available from: https://</a:t>
            </a:r>
            <a:r>
              <a:rPr lang="en-US" sz="1900" dirty="0">
                <a:solidFill>
                  <a:schemeClr val="accent1">
                    <a:lumMod val="50000"/>
                  </a:schemeClr>
                </a:solidFill>
                <a:hlinkClick r:id="rId2"/>
              </a:rPr>
              <a:t>www.resourcesforintegratedcare.com/physical_disability/dcc/tools/self_assessment</a:t>
            </a:r>
            <a:endParaRPr lang="en-US" dirty="0"/>
          </a:p>
        </p:txBody>
      </p:sp>
    </p:spTree>
    <p:extLst>
      <p:ext uri="{BB962C8B-B14F-4D97-AF65-F5344CB8AC3E}">
        <p14:creationId xmlns:p14="http://schemas.microsoft.com/office/powerpoint/2010/main" val="2076964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Disability-Competent</a:t>
            </a:r>
            <a:r>
              <a:rPr lang="en-US" b="1" baseline="0" dirty="0">
                <a:latin typeface="+mn-lt"/>
              </a:rPr>
              <a:t> Care Resources: DCC-START</a:t>
            </a:r>
            <a:endParaRPr lang="en-US" b="1" dirty="0">
              <a:latin typeface="+mn-lt"/>
            </a:endParaRPr>
          </a:p>
        </p:txBody>
      </p:sp>
      <p:sp>
        <p:nvSpPr>
          <p:cNvPr id="2" name="Content Placeholder 1"/>
          <p:cNvSpPr>
            <a:spLocks noGrp="1"/>
          </p:cNvSpPr>
          <p:nvPr>
            <p:ph idx="1"/>
          </p:nvPr>
        </p:nvSpPr>
        <p:spPr/>
        <p:txBody>
          <a:bodyPr>
            <a:normAutofit fontScale="92500"/>
          </a:bodyPr>
          <a:lstStyle/>
          <a:p>
            <a:pPr marL="0" indent="0">
              <a:spcBef>
                <a:spcPct val="0"/>
              </a:spcBef>
              <a:buNone/>
            </a:pPr>
            <a:r>
              <a:rPr lang="en-US" altLang="en-US" sz="2800" dirty="0"/>
              <a:t>Disability-Competent Care Self-paced Training Assessment Review Tool </a:t>
            </a:r>
          </a:p>
          <a:p>
            <a:pPr marL="0" indent="0">
              <a:spcBef>
                <a:spcPct val="0"/>
              </a:spcBef>
              <a:buNone/>
            </a:pPr>
            <a:r>
              <a:rPr lang="en-US" altLang="en-US" sz="2800" dirty="0"/>
              <a:t>(DCC-START)</a:t>
            </a:r>
          </a:p>
          <a:p>
            <a:pPr marL="0" indent="0">
              <a:spcBef>
                <a:spcPct val="0"/>
              </a:spcBef>
              <a:buNone/>
            </a:pPr>
            <a:endParaRPr lang="en-US" altLang="en-US" sz="1600" dirty="0"/>
          </a:p>
          <a:p>
            <a:pPr marL="342900" lvl="1" indent="-342900">
              <a:spcAft>
                <a:spcPts val="1000"/>
              </a:spcAft>
              <a:buFont typeface="Arial" panose="020B0604020202020204" pitchFamily="34" charset="0"/>
              <a:buChar char="•"/>
            </a:pPr>
            <a:r>
              <a:rPr lang="en-US" altLang="en-US" sz="2400" dirty="0"/>
              <a:t>Intended to assist health plans, health systems, and health care provider organizations in strengthening their efforts to provide integrated, coordinated care to their members with disabilities</a:t>
            </a:r>
            <a:endParaRPr lang="en-US" altLang="en-US" sz="1200" dirty="0"/>
          </a:p>
          <a:p>
            <a:pPr marL="342900" lvl="1" indent="-342900">
              <a:spcAft>
                <a:spcPts val="1000"/>
              </a:spcAft>
              <a:buFont typeface="Arial" panose="020B0604020202020204" pitchFamily="34" charset="0"/>
              <a:buChar char="•"/>
            </a:pPr>
            <a:r>
              <a:rPr lang="en-US" altLang="en-US" sz="2400" dirty="0"/>
              <a:t>Assesses organization’s DCC training materials and identifies opportunities for enhancement </a:t>
            </a:r>
            <a:endParaRPr lang="en-US" altLang="en-US" sz="1200" dirty="0"/>
          </a:p>
          <a:p>
            <a:pPr marL="342900" lvl="1" indent="-342900">
              <a:spcAft>
                <a:spcPts val="1000"/>
              </a:spcAft>
              <a:buFont typeface="Arial" panose="020B0604020202020204" pitchFamily="34" charset="0"/>
              <a:buChar char="•"/>
            </a:pPr>
            <a:r>
              <a:rPr lang="en-US" altLang="en-US" sz="2400" dirty="0"/>
              <a:t>Complements the Disability-Competent Care Self-Assessment Tool (DCCAT) used by health plans and organizations to evaluate their DCC capabilities  </a:t>
            </a:r>
          </a:p>
          <a:p>
            <a:pPr marL="0" lvl="1" indent="0">
              <a:spcAft>
                <a:spcPts val="1000"/>
              </a:spcAft>
              <a:buNone/>
            </a:pPr>
            <a:endParaRPr lang="en-US" altLang="en-US" sz="1900" dirty="0">
              <a:solidFill>
                <a:schemeClr val="accent1">
                  <a:lumMod val="50000"/>
                </a:schemeClr>
              </a:solidFill>
            </a:endParaRPr>
          </a:p>
          <a:p>
            <a:pPr marL="0" lvl="1" indent="0">
              <a:spcAft>
                <a:spcPts val="1000"/>
              </a:spcAft>
              <a:buNone/>
            </a:pPr>
            <a:r>
              <a:rPr lang="en-US" altLang="en-US" sz="2100" dirty="0">
                <a:solidFill>
                  <a:schemeClr val="accent1">
                    <a:lumMod val="50000"/>
                  </a:schemeClr>
                </a:solidFill>
              </a:rPr>
              <a:t>Available from: </a:t>
            </a:r>
            <a:r>
              <a:rPr lang="en-US" sz="2100" dirty="0">
                <a:solidFill>
                  <a:schemeClr val="accent1">
                    <a:lumMod val="50000"/>
                  </a:schemeClr>
                </a:solidFill>
              </a:rPr>
              <a:t>https://</a:t>
            </a:r>
            <a:r>
              <a:rPr lang="en-US" sz="2100" dirty="0">
                <a:solidFill>
                  <a:schemeClr val="accent1">
                    <a:lumMod val="50000"/>
                  </a:schemeClr>
                </a:solidFill>
                <a:hlinkClick r:id="rId2"/>
              </a:rPr>
              <a:t>www.resourcesforintegratedcare.com/disabilitycompetentcare/tools/2017/dcc_start</a:t>
            </a:r>
            <a:endParaRPr lang="en-US" sz="2100" dirty="0"/>
          </a:p>
        </p:txBody>
      </p:sp>
    </p:spTree>
    <p:extLst>
      <p:ext uri="{BB962C8B-B14F-4D97-AF65-F5344CB8AC3E}">
        <p14:creationId xmlns:p14="http://schemas.microsoft.com/office/powerpoint/2010/main" val="3084494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Disability-Competent Care: </a:t>
            </a:r>
            <a:br>
              <a:rPr lang="en-US" b="1" dirty="0">
                <a:latin typeface="+mn-lt"/>
              </a:rPr>
            </a:br>
            <a:r>
              <a:rPr lang="en-US" b="1" dirty="0">
                <a:latin typeface="+mn-lt"/>
              </a:rPr>
              <a:t>Preparing the Health Care Workforce</a:t>
            </a:r>
          </a:p>
        </p:txBody>
      </p:sp>
      <p:sp>
        <p:nvSpPr>
          <p:cNvPr id="2" name="Content Placeholder 1"/>
          <p:cNvSpPr>
            <a:spLocks noGrp="1"/>
          </p:cNvSpPr>
          <p:nvPr>
            <p:ph idx="1"/>
          </p:nvPr>
        </p:nvSpPr>
        <p:spPr/>
        <p:txBody>
          <a:bodyPr>
            <a:normAutofit fontScale="92500" lnSpcReduction="10000"/>
          </a:bodyPr>
          <a:lstStyle/>
          <a:p>
            <a:r>
              <a:rPr lang="en-US" sz="3200" dirty="0"/>
              <a:t>“</a:t>
            </a:r>
            <a:r>
              <a:rPr lang="en-US" sz="3200" b="1" dirty="0"/>
              <a:t>A call to action: Preparing a disability-competent health care workforce”</a:t>
            </a:r>
            <a:r>
              <a:rPr lang="en-US" sz="3200" dirty="0"/>
              <a:t> </a:t>
            </a:r>
          </a:p>
          <a:p>
            <a:pPr lvl="1"/>
            <a:r>
              <a:rPr lang="en-US" sz="2800" dirty="0"/>
              <a:t>New commentary developed through partnership between RIC and the Ohio Disability and Health Program and recently published in the Disability and Health Journal.  </a:t>
            </a:r>
          </a:p>
          <a:p>
            <a:pPr lvl="1"/>
            <a:r>
              <a:rPr lang="en-US" sz="2800" dirty="0"/>
              <a:t>Describes gaps in health education and continuing education curricula, document barriers to progress, and demonstrate how the DCC model and The Ohio State’s Disability Competencies Project offer a clear roadmap to effect systemic change in the health care workforce. </a:t>
            </a:r>
          </a:p>
          <a:p>
            <a:pPr lvl="1"/>
            <a:endParaRPr lang="en-US" sz="2800" dirty="0"/>
          </a:p>
          <a:p>
            <a:pPr marL="457200" lvl="1" indent="0">
              <a:buNone/>
            </a:pPr>
            <a:r>
              <a:rPr lang="en-US" altLang="en-US" sz="2600" dirty="0">
                <a:solidFill>
                  <a:srgbClr val="5B9BD5">
                    <a:lumMod val="50000"/>
                  </a:srgbClr>
                </a:solidFill>
              </a:rPr>
              <a:t>Available from: </a:t>
            </a:r>
            <a:r>
              <a:rPr lang="en-US" sz="2600" dirty="0">
                <a:hlinkClick r:id="rId2" tooltip="Persistent link using digital object identifier"/>
              </a:rPr>
              <a:t>https://doi.org/10.1016/j.dhjo.2020.100941</a:t>
            </a:r>
          </a:p>
        </p:txBody>
      </p:sp>
    </p:spTree>
    <p:extLst>
      <p:ext uri="{BB962C8B-B14F-4D97-AF65-F5344CB8AC3E}">
        <p14:creationId xmlns:p14="http://schemas.microsoft.com/office/powerpoint/2010/main" val="554647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My Health, My Life Toolkit </a:t>
            </a:r>
          </a:p>
        </p:txBody>
      </p:sp>
      <p:sp>
        <p:nvSpPr>
          <p:cNvPr id="2" name="Content Placeholder 1"/>
          <p:cNvSpPr>
            <a:spLocks noGrp="1"/>
          </p:cNvSpPr>
          <p:nvPr>
            <p:ph idx="1"/>
          </p:nvPr>
        </p:nvSpPr>
        <p:spPr/>
        <p:txBody>
          <a:bodyPr>
            <a:normAutofit fontScale="92500" lnSpcReduction="20000"/>
          </a:bodyPr>
          <a:lstStyle/>
          <a:p>
            <a:pPr>
              <a:spcBef>
                <a:spcPts val="600"/>
              </a:spcBef>
            </a:pPr>
            <a:r>
              <a:rPr lang="en-US" sz="3200" dirty="0"/>
              <a:t>Toolkit for individuals with intellectual and developmental disabilities (I/DD), their family member(s) or guardian(s) and their provider support team to:  </a:t>
            </a:r>
          </a:p>
          <a:p>
            <a:pPr lvl="1">
              <a:spcBef>
                <a:spcPts val="600"/>
              </a:spcBef>
            </a:pPr>
            <a:r>
              <a:rPr lang="en-US" sz="2800" dirty="0"/>
              <a:t>Improve communication when entering and leaving the hospital or care setting; and</a:t>
            </a:r>
          </a:p>
          <a:p>
            <a:pPr lvl="1">
              <a:spcBef>
                <a:spcPts val="600"/>
              </a:spcBef>
            </a:pPr>
            <a:r>
              <a:rPr lang="en-US" sz="2800" dirty="0"/>
              <a:t>Build or strengthen relationships between medical providers and the individual and their family member(s) or guardian(s).</a:t>
            </a:r>
          </a:p>
          <a:p>
            <a:pPr marL="0" indent="0">
              <a:buNone/>
            </a:pPr>
            <a:endParaRPr lang="en-US" dirty="0"/>
          </a:p>
          <a:p>
            <a:pPr marL="0" indent="0">
              <a:buNone/>
            </a:pPr>
            <a:endParaRPr lang="en-US" dirty="0"/>
          </a:p>
          <a:p>
            <a:pPr marL="0" lvl="1" indent="0">
              <a:buNone/>
            </a:pPr>
            <a:r>
              <a:rPr lang="en-US" altLang="en-US" sz="2200" dirty="0">
                <a:solidFill>
                  <a:srgbClr val="5B9BD5">
                    <a:lumMod val="50000"/>
                  </a:srgbClr>
                </a:solidFill>
              </a:rPr>
              <a:t>Available from: </a:t>
            </a:r>
            <a:r>
              <a:rPr lang="en-US" sz="2200" dirty="0">
                <a:solidFill>
                  <a:srgbClr val="5B9BD5">
                    <a:lumMod val="50000"/>
                  </a:srgbClr>
                </a:solidFill>
                <a:hlinkClick r:id="rId3"/>
              </a:rPr>
              <a:t>https://www.resourcesforintegratedcare.com/IDD/Care_Integration/Toolkit/My_Health_My_Life</a:t>
            </a:r>
            <a:r>
              <a:rPr lang="en-US" sz="2200" dirty="0">
                <a:solidFill>
                  <a:srgbClr val="5B9BD5">
                    <a:lumMod val="50000"/>
                  </a:srgbClr>
                </a:solidFill>
              </a:rPr>
              <a:t> </a:t>
            </a:r>
          </a:p>
          <a:p>
            <a:pPr marL="0" lvl="1" indent="0">
              <a:buNone/>
            </a:pPr>
            <a:r>
              <a:rPr lang="en-US" sz="2200" dirty="0">
                <a:solidFill>
                  <a:srgbClr val="5B9BD5">
                    <a:lumMod val="50000"/>
                  </a:srgbClr>
                </a:solidFill>
              </a:rPr>
              <a:t>(in both English and Spanish)</a:t>
            </a:r>
            <a:endParaRPr lang="en-US" sz="2200" dirty="0"/>
          </a:p>
        </p:txBody>
      </p:sp>
    </p:spTree>
    <p:extLst>
      <p:ext uri="{BB962C8B-B14F-4D97-AF65-F5344CB8AC3E}">
        <p14:creationId xmlns:p14="http://schemas.microsoft.com/office/powerpoint/2010/main" val="3407634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Supporting Better Communication for Better Care</a:t>
            </a:r>
          </a:p>
        </p:txBody>
      </p:sp>
      <p:sp>
        <p:nvSpPr>
          <p:cNvPr id="2" name="Content Placeholder 1"/>
          <p:cNvSpPr>
            <a:spLocks noGrp="1"/>
          </p:cNvSpPr>
          <p:nvPr>
            <p:ph idx="1"/>
          </p:nvPr>
        </p:nvSpPr>
        <p:spPr/>
        <p:txBody>
          <a:bodyPr>
            <a:normAutofit/>
          </a:bodyPr>
          <a:lstStyle/>
          <a:p>
            <a:r>
              <a:rPr lang="en-US" dirty="0"/>
              <a:t>Using a person-centered approach is essential for health plans and providers when communicating with and about the individuals they serve. </a:t>
            </a:r>
          </a:p>
          <a:p>
            <a:pPr lvl="1"/>
            <a:r>
              <a:rPr lang="en-US" dirty="0"/>
              <a:t>Person-Centered Language Tip Sheet available from </a:t>
            </a:r>
            <a:r>
              <a:rPr lang="en-US" dirty="0">
                <a:hlinkClick r:id="rId2"/>
              </a:rPr>
              <a:t>https://www.resourcesforintegratedcare.com/sites/default/files/Using_Person_Centered_Language_Tip_Sheet.pdf</a:t>
            </a:r>
            <a:r>
              <a:rPr lang="en-US" dirty="0"/>
              <a:t> </a:t>
            </a:r>
          </a:p>
          <a:p>
            <a:pPr lvl="1"/>
            <a:r>
              <a:rPr lang="en-US" dirty="0"/>
              <a:t>Person-Centered Language At a Glance printable reference available from </a:t>
            </a:r>
            <a:r>
              <a:rPr lang="en-US" dirty="0">
                <a:hlinkClick r:id="rId3"/>
              </a:rPr>
              <a:t>https://www.resourcesforintegratedcare.com/sites/default/files/Using_Person_Centered_Language_Graphic.pdf</a:t>
            </a:r>
            <a:endParaRPr lang="en-US" dirty="0"/>
          </a:p>
          <a:p>
            <a:pPr marL="457200" lvl="1" indent="0">
              <a:buNone/>
            </a:pPr>
            <a:endParaRPr lang="en-US" dirty="0"/>
          </a:p>
        </p:txBody>
      </p:sp>
    </p:spTree>
    <p:extLst>
      <p:ext uri="{BB962C8B-B14F-4D97-AF65-F5344CB8AC3E}">
        <p14:creationId xmlns:p14="http://schemas.microsoft.com/office/powerpoint/2010/main" val="1233380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Additional RIC Resources</a:t>
            </a:r>
          </a:p>
        </p:txBody>
      </p:sp>
      <p:sp>
        <p:nvSpPr>
          <p:cNvPr id="2" name="Content Placeholder 1"/>
          <p:cNvSpPr>
            <a:spLocks noGrp="1"/>
          </p:cNvSpPr>
          <p:nvPr>
            <p:ph idx="1"/>
          </p:nvPr>
        </p:nvSpPr>
        <p:spPr/>
        <p:txBody>
          <a:bodyPr>
            <a:noAutofit/>
          </a:bodyPr>
          <a:lstStyle/>
          <a:p>
            <a:pPr marL="228600" indent="-228600">
              <a:spcBef>
                <a:spcPts val="600"/>
              </a:spcBef>
              <a:spcAft>
                <a:spcPts val="2000"/>
              </a:spcAft>
            </a:pPr>
            <a:r>
              <a:rPr lang="en-US" sz="2400" dirty="0"/>
              <a:t>Resources for Integrated Care (RIC) includes technical assistance for providers serving Medicare-Medicaid enrollees available from: https://resourcesforintegratedcare.com/ </a:t>
            </a:r>
          </a:p>
          <a:p>
            <a:pPr marL="228600" indent="-228600">
              <a:spcBef>
                <a:spcPts val="600"/>
              </a:spcBef>
              <a:spcAft>
                <a:spcPts val="2000"/>
              </a:spcAft>
            </a:pPr>
            <a:r>
              <a:rPr lang="en-US" sz="2400" dirty="0"/>
              <a:t>DCC resources, including webinars, self-assessment tools, first-person stories, and tip sheets available from: </a:t>
            </a:r>
            <a:r>
              <a:rPr lang="en-US" sz="2400" dirty="0">
                <a:hlinkClick r:id="rId2"/>
              </a:rPr>
              <a:t>https://www.resourcesforintegratedcare.com/concepts/disability-competent-care</a:t>
            </a:r>
            <a:endParaRPr lang="en-US" sz="2400" dirty="0"/>
          </a:p>
          <a:p>
            <a:pPr>
              <a:spcBef>
                <a:spcPts val="600"/>
              </a:spcBef>
            </a:pPr>
            <a:r>
              <a:rPr lang="en-US" sz="2400" dirty="0"/>
              <a:t>Provider resources on understanding health and support needs of people with I/DD and improving coordination of offered services and supports, available from: </a:t>
            </a:r>
            <a:r>
              <a:rPr lang="en-US" sz="2400" dirty="0">
                <a:hlinkClick r:id="rId3"/>
              </a:rPr>
              <a:t>https://www.resourcesforintegratedcare.com/concepts/intellectual-developmental-disabilities</a:t>
            </a:r>
            <a:endParaRPr lang="en-US" sz="2400" dirty="0"/>
          </a:p>
        </p:txBody>
      </p:sp>
    </p:spTree>
    <p:extLst>
      <p:ext uri="{BB962C8B-B14F-4D97-AF65-F5344CB8AC3E}">
        <p14:creationId xmlns:p14="http://schemas.microsoft.com/office/powerpoint/2010/main" val="3617582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Stay Connected to RIC</a:t>
            </a:r>
          </a:p>
        </p:txBody>
      </p:sp>
      <p:sp>
        <p:nvSpPr>
          <p:cNvPr id="2" name="Content Placeholder 1"/>
          <p:cNvSpPr>
            <a:spLocks noGrp="1"/>
          </p:cNvSpPr>
          <p:nvPr>
            <p:ph idx="1"/>
          </p:nvPr>
        </p:nvSpPr>
        <p:spPr/>
        <p:txBody>
          <a:bodyPr/>
          <a:lstStyle/>
          <a:p>
            <a:r>
              <a:rPr lang="en-US" sz="2800" dirty="0"/>
              <a:t>Follow RIC by e-mail and on social media</a:t>
            </a:r>
          </a:p>
          <a:p>
            <a:pPr marL="594360" lvl="1" indent="-342900">
              <a:spcAft>
                <a:spcPts val="1000"/>
              </a:spcAft>
              <a:buFont typeface="Courier New" panose="02070309020205020404" pitchFamily="49" charset="0"/>
              <a:buChar char="o"/>
            </a:pPr>
            <a:r>
              <a:rPr lang="en-US" sz="2400" dirty="0"/>
              <a:t>Sign up for the Listserv: https://www.resourcesforintegratedcare.com/email-updates</a:t>
            </a:r>
            <a:endParaRPr lang="en-US" sz="1200" dirty="0"/>
          </a:p>
          <a:p>
            <a:pPr marL="594360" lvl="1" indent="-342900">
              <a:spcAft>
                <a:spcPts val="1000"/>
              </a:spcAft>
              <a:buFont typeface="Courier New" panose="02070309020205020404" pitchFamily="49" charset="0"/>
              <a:buChar char="o"/>
            </a:pPr>
            <a:r>
              <a:rPr lang="en-US" sz="2400" dirty="0"/>
              <a:t>Follow RIC on twitter: @</a:t>
            </a:r>
            <a:r>
              <a:rPr lang="en-US" sz="2400" dirty="0" err="1"/>
              <a:t>Integrate_Care</a:t>
            </a:r>
            <a:r>
              <a:rPr lang="en-US" sz="2400" dirty="0"/>
              <a:t> </a:t>
            </a:r>
          </a:p>
          <a:p>
            <a:pPr marL="594360" lvl="1" indent="-342900">
              <a:spcAft>
                <a:spcPts val="1000"/>
              </a:spcAft>
              <a:buFont typeface="Courier New" panose="02070309020205020404" pitchFamily="49" charset="0"/>
              <a:buChar char="o"/>
            </a:pPr>
            <a:r>
              <a:rPr lang="en-US" sz="2400" dirty="0"/>
              <a:t>Reach out with suggestions and feedback: RIC@Lewin.com </a:t>
            </a:r>
          </a:p>
        </p:txBody>
      </p:sp>
      <p:pic>
        <p:nvPicPr>
          <p:cNvPr id="4" name="Picture 3" descr="Logo for Resources for Integrated Care: Resources for Plans &amp; Providers for Medicare-Medicaid Integration"/>
          <p:cNvPicPr>
            <a:picLocks noChangeAspect="1"/>
          </p:cNvPicPr>
          <p:nvPr/>
        </p:nvPicPr>
        <p:blipFill>
          <a:blip r:embed="rId2"/>
          <a:stretch>
            <a:fillRect/>
          </a:stretch>
        </p:blipFill>
        <p:spPr>
          <a:xfrm>
            <a:off x="6716553" y="5017169"/>
            <a:ext cx="4709436" cy="1108996"/>
          </a:xfrm>
          <a:prstGeom prst="rect">
            <a:avLst/>
          </a:prstGeom>
        </p:spPr>
      </p:pic>
    </p:spTree>
    <p:extLst>
      <p:ext uri="{BB962C8B-B14F-4D97-AF65-F5344CB8AC3E}">
        <p14:creationId xmlns:p14="http://schemas.microsoft.com/office/powerpoint/2010/main" val="3135279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b="1" dirty="0">
                <a:latin typeface="+mn-lt"/>
              </a:rPr>
              <a:t>Offices of Minority Health at HHS</a:t>
            </a:r>
          </a:p>
        </p:txBody>
      </p:sp>
      <p:grpSp>
        <p:nvGrpSpPr>
          <p:cNvPr id="3" name="Group 2" descr="Graphic showing all the HHS Offices of Minority Health: HHS Headquarters, CMS, FDA, AHRQ, NIMHD, HRSA, SAMHSA, CDC."/>
          <p:cNvGrpSpPr/>
          <p:nvPr/>
        </p:nvGrpSpPr>
        <p:grpSpPr>
          <a:xfrm>
            <a:off x="2172581" y="1601567"/>
            <a:ext cx="7846838" cy="4800435"/>
            <a:chOff x="2057400" y="1576722"/>
            <a:chExt cx="7846838" cy="4800435"/>
          </a:xfrm>
        </p:grpSpPr>
        <p:sp>
          <p:nvSpPr>
            <p:cNvPr id="4" name="Oval 3">
              <a:extLst>
                <a:ext uri="{C183D7F6-B498-43B3-948B-1728B52AA6E4}">
                  <adec:decorative xmlns:adec="http://schemas.microsoft.com/office/drawing/2017/decorative" val="1"/>
                </a:ext>
              </a:extLst>
            </p:cNvPr>
            <p:cNvSpPr>
              <a:spLocks noChangeAspect="1"/>
            </p:cNvSpPr>
            <p:nvPr/>
          </p:nvSpPr>
          <p:spPr>
            <a:xfrm>
              <a:off x="2981485" y="1894603"/>
              <a:ext cx="1674638" cy="1554480"/>
            </a:xfrm>
            <a:prstGeom prst="ellipse">
              <a:avLst/>
            </a:prstGeom>
            <a:blipFill rotWithShape="0">
              <a:blip r:embed="rId3" cstate="print"/>
              <a:stretch>
                <a:fillRect/>
              </a:stretch>
            </a:blipFill>
            <a:scene3d>
              <a:camera prst="orthographicFront"/>
              <a:lightRig rig="threePt" dir="t"/>
            </a:scene3d>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Oval 4">
              <a:extLst>
                <a:ext uri="{C183D7F6-B498-43B3-948B-1728B52AA6E4}">
                  <adec:decorative xmlns:adec="http://schemas.microsoft.com/office/drawing/2017/decorative" val="1"/>
                </a:ext>
              </a:extLst>
            </p:cNvPr>
            <p:cNvSpPr>
              <a:spLocks noChangeAspect="1"/>
            </p:cNvSpPr>
            <p:nvPr/>
          </p:nvSpPr>
          <p:spPr>
            <a:xfrm>
              <a:off x="6402562" y="4822677"/>
              <a:ext cx="1674638" cy="1554480"/>
            </a:xfrm>
            <a:prstGeom prst="ellipse">
              <a:avLst/>
            </a:prstGeom>
            <a:blipFill rotWithShape="0">
              <a:blip r:embed="rId4" cstate="print"/>
              <a:stretch>
                <a:fillRect/>
              </a:stretch>
            </a:blipFill>
            <a:scene3d>
              <a:camera prst="orthographicFront"/>
              <a:lightRig rig="threePt" dir="t"/>
            </a:scene3d>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Oval 7">
              <a:extLst>
                <a:ext uri="{C183D7F6-B498-43B3-948B-1728B52AA6E4}">
                  <adec:decorative xmlns:adec="http://schemas.microsoft.com/office/drawing/2017/decorative" val="1"/>
                </a:ext>
              </a:extLst>
            </p:cNvPr>
            <p:cNvSpPr>
              <a:spLocks noChangeAspect="1"/>
            </p:cNvSpPr>
            <p:nvPr/>
          </p:nvSpPr>
          <p:spPr>
            <a:xfrm>
              <a:off x="2057400" y="3779520"/>
              <a:ext cx="1674638" cy="1554480"/>
            </a:xfrm>
            <a:prstGeom prst="ellipse">
              <a:avLst/>
            </a:prstGeom>
            <a:blipFill rotWithShape="0">
              <a:blip r:embed="rId5" cstate="print"/>
              <a:stretch>
                <a:fillRect/>
              </a:stretch>
            </a:blipFill>
            <a:scene3d>
              <a:camera prst="orthographicFront"/>
              <a:lightRig rig="threePt" dir="t"/>
            </a:scene3d>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Oval 8">
              <a:extLst>
                <a:ext uri="{C183D7F6-B498-43B3-948B-1728B52AA6E4}">
                  <adec:decorative xmlns:adec="http://schemas.microsoft.com/office/drawing/2017/decorative" val="1"/>
                </a:ext>
              </a:extLst>
            </p:cNvPr>
            <p:cNvSpPr>
              <a:spLocks noChangeAspect="1"/>
            </p:cNvSpPr>
            <p:nvPr/>
          </p:nvSpPr>
          <p:spPr>
            <a:xfrm>
              <a:off x="7467600" y="2103120"/>
              <a:ext cx="1674638" cy="1554480"/>
            </a:xfrm>
            <a:prstGeom prst="ellipse">
              <a:avLst/>
            </a:prstGeom>
            <a:blipFill rotWithShape="0">
              <a:blip r:embed="rId6" cstate="print"/>
              <a:stretch>
                <a:fillRect/>
              </a:stretch>
            </a:blipFill>
            <a:scene3d>
              <a:camera prst="orthographicFront"/>
              <a:lightRig rig="threePt" dir="t"/>
            </a:scene3d>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Oval 10">
              <a:extLst>
                <a:ext uri="{C183D7F6-B498-43B3-948B-1728B52AA6E4}">
                  <adec:decorative xmlns:adec="http://schemas.microsoft.com/office/drawing/2017/decorative" val="1"/>
                </a:ext>
              </a:extLst>
            </p:cNvPr>
            <p:cNvSpPr>
              <a:spLocks noChangeAspect="1"/>
            </p:cNvSpPr>
            <p:nvPr/>
          </p:nvSpPr>
          <p:spPr>
            <a:xfrm>
              <a:off x="8229600" y="3855720"/>
              <a:ext cx="1674638" cy="1554480"/>
            </a:xfrm>
            <a:prstGeom prst="ellipse">
              <a:avLst/>
            </a:prstGeom>
            <a:blipFill rotWithShape="0">
              <a:blip r:embed="rId7" cstate="print"/>
              <a:stretch>
                <a:fillRect/>
              </a:stretch>
            </a:blipFill>
            <a:scene3d>
              <a:camera prst="orthographicFront"/>
              <a:lightRig rig="threePt" dir="t"/>
            </a:scene3d>
            <a:sp3d>
              <a:bevelT/>
            </a:sp3d>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pic>
          <p:nvPicPr>
            <p:cNvPr id="12" name="Picture 11">
              <a:extLst>
                <a:ext uri="{C183D7F6-B498-43B3-948B-1728B52AA6E4}">
                  <adec:decorative xmlns:adec="http://schemas.microsoft.com/office/drawing/2017/decorative" val="1"/>
                </a:ext>
              </a:extLst>
            </p:cNvPr>
            <p:cNvPicPr>
              <a:picLocks/>
            </p:cNvPicPr>
            <p:nvPr/>
          </p:nvPicPr>
          <p:blipFill>
            <a:blip r:embed="rId8" cstate="print"/>
            <a:stretch>
              <a:fillRect/>
            </a:stretch>
          </p:blipFill>
          <p:spPr>
            <a:xfrm>
              <a:off x="3741491" y="4800600"/>
              <a:ext cx="1737360" cy="1554480"/>
            </a:xfrm>
            <a:prstGeom prst="ellipse">
              <a:avLst/>
            </a:prstGeom>
            <a:ln>
              <a:solidFill>
                <a:schemeClr val="accent1">
                  <a:lumMod val="40000"/>
                  <a:lumOff val="60000"/>
                </a:schemeClr>
              </a:solidFill>
            </a:ln>
            <a:scene3d>
              <a:camera prst="orthographicFront"/>
              <a:lightRig rig="threePt" dir="t"/>
            </a:scene3d>
            <a:sp3d>
              <a:bevelT/>
            </a:sp3d>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0701" y="1576722"/>
              <a:ext cx="18351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181600" y="3352800"/>
              <a:ext cx="1673352" cy="1554480"/>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sp>
        <p:nvSpPr>
          <p:cNvPr id="6" name="TextBox 5"/>
          <p:cNvSpPr txBox="1"/>
          <p:nvPr/>
        </p:nvSpPr>
        <p:spPr>
          <a:xfrm>
            <a:off x="126122" y="6440817"/>
            <a:ext cx="1198180" cy="369332"/>
          </a:xfrm>
          <a:prstGeom prst="rect">
            <a:avLst/>
          </a:prstGeom>
          <a:noFill/>
        </p:spPr>
        <p:txBody>
          <a:bodyPr wrap="square" rtlCol="0">
            <a:spAutoFit/>
          </a:bodyPr>
          <a:lstStyle/>
          <a:p>
            <a:r>
              <a:rPr lang="en-US" dirty="0"/>
              <a:t>More info:</a:t>
            </a:r>
          </a:p>
        </p:txBody>
      </p:sp>
      <p:sp>
        <p:nvSpPr>
          <p:cNvPr id="14" name="TextBox 13"/>
          <p:cNvSpPr txBox="1"/>
          <p:nvPr/>
        </p:nvSpPr>
        <p:spPr>
          <a:xfrm>
            <a:off x="1212236" y="6402002"/>
            <a:ext cx="6669741" cy="369332"/>
          </a:xfrm>
          <a:prstGeom prst="rect">
            <a:avLst/>
          </a:prstGeom>
          <a:noFill/>
        </p:spPr>
        <p:txBody>
          <a:bodyPr wrap="square" rtlCol="0">
            <a:spAutoFit/>
          </a:bodyPr>
          <a:lstStyle/>
          <a:p>
            <a:r>
              <a:rPr lang="en-US" dirty="0">
                <a:hlinkClick r:id="rId11"/>
              </a:rPr>
              <a:t>minorityhealth.hhs.gov/omh/browse.aspx?lvl=2&amp;lvlid=7</a:t>
            </a:r>
            <a:endParaRPr lang="en-US" dirty="0"/>
          </a:p>
        </p:txBody>
      </p:sp>
    </p:spTree>
    <p:extLst>
      <p:ext uri="{BB962C8B-B14F-4D97-AF65-F5344CB8AC3E}">
        <p14:creationId xmlns:p14="http://schemas.microsoft.com/office/powerpoint/2010/main" val="2896172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Q&amp;A with Panelists</a:t>
            </a:r>
          </a:p>
        </p:txBody>
      </p:sp>
      <p:sp>
        <p:nvSpPr>
          <p:cNvPr id="2" name="Content Placeholder 1"/>
          <p:cNvSpPr>
            <a:spLocks noGrp="1"/>
          </p:cNvSpPr>
          <p:nvPr>
            <p:ph idx="1"/>
          </p:nvPr>
        </p:nvSpPr>
        <p:spPr/>
        <p:txBody>
          <a:bodyPr>
            <a:normAutofit fontScale="70000" lnSpcReduction="20000"/>
          </a:bodyPr>
          <a:lstStyle/>
          <a:p>
            <a:pPr marL="0" indent="0">
              <a:lnSpc>
                <a:spcPct val="120000"/>
              </a:lnSpc>
              <a:spcBef>
                <a:spcPts val="600"/>
              </a:spcBef>
              <a:buNone/>
            </a:pPr>
            <a:endParaRPr lang="en-US" dirty="0"/>
          </a:p>
          <a:p>
            <a:pPr marL="0" indent="0" algn="ctr">
              <a:lnSpc>
                <a:spcPct val="120000"/>
              </a:lnSpc>
              <a:spcBef>
                <a:spcPts val="600"/>
              </a:spcBef>
              <a:buNone/>
            </a:pPr>
            <a:r>
              <a:rPr lang="en-US" sz="4400" dirty="0"/>
              <a:t>Karen Gentile</a:t>
            </a:r>
          </a:p>
          <a:p>
            <a:pPr marL="0" indent="0" algn="ctr">
              <a:lnSpc>
                <a:spcPct val="120000"/>
              </a:lnSpc>
              <a:spcBef>
                <a:spcPts val="600"/>
              </a:spcBef>
              <a:buNone/>
            </a:pPr>
            <a:r>
              <a:rPr lang="en-US" sz="4400" dirty="0"/>
              <a:t>CMS Office of Minority Health</a:t>
            </a:r>
          </a:p>
          <a:p>
            <a:pPr marL="0" indent="0" algn="ctr">
              <a:lnSpc>
                <a:spcPct val="120000"/>
              </a:lnSpc>
              <a:spcBef>
                <a:spcPts val="600"/>
              </a:spcBef>
              <a:buNone/>
            </a:pPr>
            <a:r>
              <a:rPr lang="en-US" sz="4400" dirty="0">
                <a:hlinkClick r:id="rId3"/>
              </a:rPr>
              <a:t>karen.gentile@cms.hhs.gov</a:t>
            </a:r>
            <a:endParaRPr lang="en-US" sz="4400" dirty="0"/>
          </a:p>
          <a:p>
            <a:pPr marL="0" indent="0" algn="ctr">
              <a:lnSpc>
                <a:spcPct val="120000"/>
              </a:lnSpc>
              <a:spcBef>
                <a:spcPts val="600"/>
              </a:spcBef>
              <a:buNone/>
            </a:pPr>
            <a:endParaRPr lang="en-US" sz="4400" dirty="0"/>
          </a:p>
          <a:p>
            <a:pPr marL="0" indent="0" algn="ctr">
              <a:lnSpc>
                <a:spcPct val="120000"/>
              </a:lnSpc>
              <a:spcBef>
                <a:spcPts val="600"/>
              </a:spcBef>
              <a:buNone/>
            </a:pPr>
            <a:r>
              <a:rPr lang="en-US" sz="4400" dirty="0"/>
              <a:t>Sonya Bowen</a:t>
            </a:r>
          </a:p>
          <a:p>
            <a:pPr marL="0" indent="0" algn="ctr">
              <a:lnSpc>
                <a:spcPct val="120000"/>
              </a:lnSpc>
              <a:spcBef>
                <a:spcPts val="600"/>
              </a:spcBef>
              <a:buNone/>
            </a:pPr>
            <a:r>
              <a:rPr lang="en-US" sz="4400" dirty="0"/>
              <a:t>Medicare-Medicaid Coordination Office</a:t>
            </a:r>
          </a:p>
          <a:p>
            <a:pPr marL="0" indent="0" algn="ctr">
              <a:lnSpc>
                <a:spcPct val="120000"/>
              </a:lnSpc>
              <a:spcBef>
                <a:spcPts val="600"/>
              </a:spcBef>
              <a:buNone/>
            </a:pPr>
            <a:r>
              <a:rPr lang="en-US" sz="4400" dirty="0">
                <a:hlinkClick r:id="rId4"/>
              </a:rPr>
              <a:t>sonya.bowen@cms.hhs.gov</a:t>
            </a:r>
            <a:r>
              <a:rPr lang="en-US" sz="4400" dirty="0"/>
              <a:t> </a:t>
            </a:r>
          </a:p>
        </p:txBody>
      </p:sp>
    </p:spTree>
    <p:extLst>
      <p:ext uri="{BB962C8B-B14F-4D97-AF65-F5344CB8AC3E}">
        <p14:creationId xmlns:p14="http://schemas.microsoft.com/office/powerpoint/2010/main" val="2642889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b="1" dirty="0">
                <a:latin typeface="+mn-lt"/>
              </a:rPr>
              <a:t>CMS OMH Office of Minority Health </a:t>
            </a:r>
          </a:p>
        </p:txBody>
      </p:sp>
      <p:sp>
        <p:nvSpPr>
          <p:cNvPr id="15" name="TextBox 14"/>
          <p:cNvSpPr txBox="1"/>
          <p:nvPr/>
        </p:nvSpPr>
        <p:spPr>
          <a:xfrm>
            <a:off x="391886" y="1764429"/>
            <a:ext cx="11653677" cy="3950688"/>
          </a:xfrm>
          <a:prstGeom prst="rect">
            <a:avLst/>
          </a:prstGeom>
          <a:noFill/>
        </p:spPr>
        <p:txBody>
          <a:bodyPr wrap="square" lIns="0" tIns="36000" rIns="216000" bIns="36000" rtlCol="0">
            <a:spAutoFit/>
          </a:bodyPr>
          <a:lstStyle/>
          <a:p>
            <a:r>
              <a:rPr lang="en-US" sz="2800" b="1" dirty="0">
                <a:solidFill>
                  <a:srgbClr val="00529C"/>
                </a:solidFill>
                <a:latin typeface="Calibri" panose="020F0502020204030204" pitchFamily="34" charset="0"/>
                <a:cs typeface="Calibri" panose="020F0502020204030204" pitchFamily="34" charset="0"/>
              </a:rPr>
              <a:t>Mission</a:t>
            </a:r>
          </a:p>
          <a:p>
            <a:r>
              <a:rPr lang="en-US" sz="2800" dirty="0">
                <a:solidFill>
                  <a:prstClr val="black"/>
                </a:solidFill>
                <a:latin typeface="Calibri" panose="020F0502020204030204" pitchFamily="34" charset="0"/>
                <a:cs typeface="Calibri" panose="020F0502020204030204" pitchFamily="34" charset="0"/>
              </a:rPr>
              <a:t>To ensure that the voices and the needs of the populations we represent (racial and ethnic minorities, sexual and gender minorities, rural populations, and people with disabilities) are present as the Agency is developing, implementing, and evaluating its programs and policies.</a:t>
            </a:r>
          </a:p>
          <a:p>
            <a:endParaRPr lang="en-US" sz="2800" dirty="0">
              <a:solidFill>
                <a:prstClr val="black"/>
              </a:solidFill>
              <a:latin typeface="Calibri" panose="020F0502020204030204" pitchFamily="34" charset="0"/>
              <a:cs typeface="Calibri" panose="020F0502020204030204" pitchFamily="34" charset="0"/>
            </a:endParaRPr>
          </a:p>
          <a:p>
            <a:r>
              <a:rPr lang="en-US" sz="2800" b="1" dirty="0">
                <a:solidFill>
                  <a:srgbClr val="00529C"/>
                </a:solidFill>
                <a:latin typeface="Calibri" panose="020F0502020204030204" pitchFamily="34" charset="0"/>
                <a:cs typeface="Calibri" panose="020F0502020204030204" pitchFamily="34" charset="0"/>
              </a:rPr>
              <a:t>Vision</a:t>
            </a:r>
          </a:p>
          <a:p>
            <a:r>
              <a:rPr lang="en-US" sz="2800" dirty="0">
                <a:solidFill>
                  <a:prstClr val="black"/>
                </a:solidFill>
                <a:latin typeface="Calibri" panose="020F0502020204030204" pitchFamily="34" charset="0"/>
                <a:cs typeface="Calibri" panose="020F0502020204030204" pitchFamily="34" charset="0"/>
              </a:rPr>
              <a:t>All CMS beneficiaries have achieved their highest level of health, and disparities in health care quality and access have been eliminated.</a:t>
            </a:r>
          </a:p>
        </p:txBody>
      </p:sp>
    </p:spTree>
    <p:extLst>
      <p:ext uri="{BB962C8B-B14F-4D97-AF65-F5344CB8AC3E}">
        <p14:creationId xmlns:p14="http://schemas.microsoft.com/office/powerpoint/2010/main" val="2166313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Social Determinants of Health</a:t>
            </a:r>
          </a:p>
        </p:txBody>
      </p:sp>
      <p:pic>
        <p:nvPicPr>
          <p:cNvPr id="4" name="Picture 3" descr="Graphic showing the different domains of Social Determinants of Health: Economic Stability, Health Care, Neighborhood and Environment, Education, Social and Community Context."/>
          <p:cNvPicPr>
            <a:picLocks noChangeAspect="1"/>
          </p:cNvPicPr>
          <p:nvPr/>
        </p:nvPicPr>
        <p:blipFill>
          <a:blip r:embed="rId3"/>
          <a:stretch>
            <a:fillRect/>
          </a:stretch>
        </p:blipFill>
        <p:spPr>
          <a:xfrm>
            <a:off x="0" y="1529172"/>
            <a:ext cx="5339715" cy="5339715"/>
          </a:xfrm>
          <a:prstGeom prst="rect">
            <a:avLst/>
          </a:prstGeom>
        </p:spPr>
      </p:pic>
      <p:sp>
        <p:nvSpPr>
          <p:cNvPr id="5" name="Content Placeholder 2"/>
          <p:cNvSpPr>
            <a:spLocks noGrp="1"/>
          </p:cNvSpPr>
          <p:nvPr>
            <p:ph idx="1"/>
          </p:nvPr>
        </p:nvSpPr>
        <p:spPr>
          <a:xfrm>
            <a:off x="5563282" y="1529172"/>
            <a:ext cx="6629400" cy="5639763"/>
          </a:xfrm>
        </p:spPr>
        <p:txBody>
          <a:bodyPr>
            <a:noAutofit/>
          </a:bodyPr>
          <a:lstStyle/>
          <a:p>
            <a:pPr marL="0" indent="0">
              <a:lnSpc>
                <a:spcPct val="100000"/>
              </a:lnSpc>
              <a:spcBef>
                <a:spcPts val="0"/>
              </a:spcBef>
              <a:buNone/>
            </a:pPr>
            <a:endParaRPr lang="en-US" sz="2000" b="1" kern="0" dirty="0">
              <a:solidFill>
                <a:srgbClr val="00529C"/>
              </a:solidFill>
            </a:endParaRPr>
          </a:p>
          <a:p>
            <a:pPr marL="0" indent="0">
              <a:lnSpc>
                <a:spcPct val="100000"/>
              </a:lnSpc>
              <a:spcBef>
                <a:spcPts val="0"/>
              </a:spcBef>
              <a:buNone/>
            </a:pPr>
            <a:r>
              <a:rPr lang="en-US" sz="2000" b="1" kern="0" dirty="0">
                <a:solidFill>
                  <a:srgbClr val="00529C"/>
                </a:solidFill>
              </a:rPr>
              <a:t>What are Social Determinants of Health?</a:t>
            </a:r>
          </a:p>
          <a:p>
            <a:pPr marL="0" indent="0">
              <a:lnSpc>
                <a:spcPct val="100000"/>
              </a:lnSpc>
              <a:spcBef>
                <a:spcPts val="0"/>
              </a:spcBef>
              <a:buNone/>
            </a:pPr>
            <a:r>
              <a:rPr lang="en-US" sz="2000" dirty="0"/>
              <a:t>Social Determinants of Health (SDOH) are defined by the World Health Organization and the Centers for Disease Control and Prevention as “the conditions in which people are born, grow, live, work and age. These circumstances are shaped by the distribution of money, power, and resources at global, national and local levels.”</a:t>
            </a:r>
          </a:p>
          <a:p>
            <a:pPr marL="0" indent="0">
              <a:lnSpc>
                <a:spcPct val="100000"/>
              </a:lnSpc>
              <a:spcBef>
                <a:spcPts val="0"/>
              </a:spcBef>
              <a:buNone/>
            </a:pPr>
            <a:endParaRPr lang="en-US" sz="2000" b="1" kern="0" dirty="0">
              <a:solidFill>
                <a:srgbClr val="00529C"/>
              </a:solidFill>
            </a:endParaRPr>
          </a:p>
          <a:p>
            <a:pPr marL="0" indent="0">
              <a:lnSpc>
                <a:spcPct val="100000"/>
              </a:lnSpc>
              <a:spcBef>
                <a:spcPts val="0"/>
              </a:spcBef>
              <a:buNone/>
            </a:pPr>
            <a:r>
              <a:rPr lang="en-US" sz="2000" b="1" kern="0" dirty="0">
                <a:solidFill>
                  <a:srgbClr val="00529C"/>
                </a:solidFill>
              </a:rPr>
              <a:t>Why are SDOH important?</a:t>
            </a:r>
          </a:p>
          <a:p>
            <a:pPr marL="0" indent="0">
              <a:lnSpc>
                <a:spcPct val="100000"/>
              </a:lnSpc>
              <a:spcBef>
                <a:spcPts val="0"/>
              </a:spcBef>
              <a:buNone/>
            </a:pPr>
            <a:r>
              <a:rPr lang="en-US" sz="2000" dirty="0"/>
              <a:t>SDOH are important because they impact patient health in unique ways. It’s estimated that between 70-90% of health is determined by SDOH. This doesn’t mean that the clinical encounter doesn’t matter – but instead, that health and health outcomes are influenced by the context of a person’s place and space in society. </a:t>
            </a:r>
          </a:p>
        </p:txBody>
      </p:sp>
      <p:sp>
        <p:nvSpPr>
          <p:cNvPr id="7" name="TextBox 6"/>
          <p:cNvSpPr txBox="1"/>
          <p:nvPr/>
        </p:nvSpPr>
        <p:spPr>
          <a:xfrm>
            <a:off x="31526" y="6440817"/>
            <a:ext cx="1198180" cy="400110"/>
          </a:xfrm>
          <a:prstGeom prst="rect">
            <a:avLst/>
          </a:prstGeom>
          <a:noFill/>
        </p:spPr>
        <p:txBody>
          <a:bodyPr wrap="square" rtlCol="0">
            <a:spAutoFit/>
          </a:bodyPr>
          <a:lstStyle/>
          <a:p>
            <a:r>
              <a:rPr lang="en-US" sz="2000" dirty="0"/>
              <a:t>Citation:</a:t>
            </a:r>
          </a:p>
        </p:txBody>
      </p:sp>
      <p:sp>
        <p:nvSpPr>
          <p:cNvPr id="6" name="TextBox 5"/>
          <p:cNvSpPr txBox="1"/>
          <p:nvPr/>
        </p:nvSpPr>
        <p:spPr>
          <a:xfrm>
            <a:off x="966158" y="6440817"/>
            <a:ext cx="9385427" cy="677108"/>
          </a:xfrm>
          <a:prstGeom prst="rect">
            <a:avLst/>
          </a:prstGeom>
          <a:noFill/>
        </p:spPr>
        <p:txBody>
          <a:bodyPr wrap="square" rtlCol="0">
            <a:spAutoFit/>
          </a:bodyPr>
          <a:lstStyle/>
          <a:p>
            <a:r>
              <a:rPr lang="en-US" sz="2000" dirty="0">
                <a:hlinkClick r:id="rId4"/>
              </a:rPr>
              <a:t>who.int/social_determinants/sdh_definition</a:t>
            </a:r>
            <a:endParaRPr lang="en-US" sz="2000" dirty="0"/>
          </a:p>
          <a:p>
            <a:endParaRPr lang="en-US" u="sng" dirty="0">
              <a:solidFill>
                <a:schemeClr val="accent1">
                  <a:lumMod val="75000"/>
                </a:schemeClr>
              </a:solidFill>
            </a:endParaRPr>
          </a:p>
        </p:txBody>
      </p:sp>
    </p:spTree>
    <p:extLst>
      <p:ext uri="{BB962C8B-B14F-4D97-AF65-F5344CB8AC3E}">
        <p14:creationId xmlns:p14="http://schemas.microsoft.com/office/powerpoint/2010/main" val="269692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CMS OMH Health Equity Framework</a:t>
            </a:r>
          </a:p>
        </p:txBody>
      </p:sp>
      <p:pic>
        <p:nvPicPr>
          <p:cNvPr id="9" name="Picture 8" descr="Graphic of CMS OMH Health Equity Framework. Step 1: Increasing understanding and awareness of disparities. Step 2: Developing and disseminating solutions. Step 3: Implementing sustainable actions."/>
          <p:cNvPicPr>
            <a:picLocks noChangeAspect="1"/>
          </p:cNvPicPr>
          <p:nvPr/>
        </p:nvPicPr>
        <p:blipFill>
          <a:blip r:embed="rId3"/>
          <a:stretch>
            <a:fillRect/>
          </a:stretch>
        </p:blipFill>
        <p:spPr>
          <a:xfrm>
            <a:off x="609600" y="1894295"/>
            <a:ext cx="10972800" cy="4295775"/>
          </a:xfrm>
          <a:prstGeom prst="rect">
            <a:avLst/>
          </a:prstGeom>
        </p:spPr>
      </p:pic>
      <p:sp>
        <p:nvSpPr>
          <p:cNvPr id="5" name="TextBox 4"/>
          <p:cNvSpPr txBox="1"/>
          <p:nvPr/>
        </p:nvSpPr>
        <p:spPr>
          <a:xfrm>
            <a:off x="31526" y="6440817"/>
            <a:ext cx="1198180" cy="369332"/>
          </a:xfrm>
          <a:prstGeom prst="rect">
            <a:avLst/>
          </a:prstGeom>
          <a:noFill/>
        </p:spPr>
        <p:txBody>
          <a:bodyPr wrap="square" rtlCol="0">
            <a:spAutoFit/>
          </a:bodyPr>
          <a:lstStyle/>
          <a:p>
            <a:r>
              <a:rPr lang="en-US" dirty="0"/>
              <a:t>Citation:</a:t>
            </a:r>
          </a:p>
        </p:txBody>
      </p:sp>
      <p:sp>
        <p:nvSpPr>
          <p:cNvPr id="4" name="TextBox 3"/>
          <p:cNvSpPr txBox="1"/>
          <p:nvPr/>
        </p:nvSpPr>
        <p:spPr>
          <a:xfrm>
            <a:off x="904412" y="6440817"/>
            <a:ext cx="10704791" cy="369332"/>
          </a:xfrm>
          <a:prstGeom prst="rect">
            <a:avLst/>
          </a:prstGeom>
          <a:noFill/>
        </p:spPr>
        <p:txBody>
          <a:bodyPr wrap="square" rtlCol="0">
            <a:spAutoFit/>
          </a:bodyPr>
          <a:lstStyle/>
          <a:p>
            <a:r>
              <a:rPr lang="en-US" dirty="0">
                <a:hlinkClick r:id="rId4"/>
              </a:rPr>
              <a:t>cms.gov/About-CMS/Agency-Information/OMH/OMH_Dwnld-CMS_EquityPlanforMedicare_090615.pdf</a:t>
            </a:r>
            <a:endParaRPr lang="en-US" dirty="0"/>
          </a:p>
        </p:txBody>
      </p:sp>
    </p:spTree>
    <p:extLst>
      <p:ext uri="{BB962C8B-B14F-4D97-AF65-F5344CB8AC3E}">
        <p14:creationId xmlns:p14="http://schemas.microsoft.com/office/powerpoint/2010/main" val="2775748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mn-lt"/>
              </a:rPr>
              <a:t>Planning for Equity</a:t>
            </a:r>
          </a:p>
        </p:txBody>
      </p:sp>
      <p:pic>
        <p:nvPicPr>
          <p:cNvPr id="6" name="Picture 5" descr="Image listing all Priorities included in the CMS Equity Plan for Medicare:&#10;1. Expand the Collection, Reporting, and Analysis of Standardized Data; 2. Evaluate Disparities Impacts and Integrate Equity Solutions Across CMS Programs; 3. Develop and Disseminate Promising Approaches to Reduce Health Disparities; 4. Increase the Ability of the Health Care Workforce to Meet the Needs of Vulnerable Populations; 5. Improve Communication and Language Access for Individuals with LEP and Persons with Disabilities; 6. Increase Physical Accessibility of Health Care Facillities."/>
          <p:cNvPicPr>
            <a:picLocks noChangeAspect="1"/>
          </p:cNvPicPr>
          <p:nvPr/>
        </p:nvPicPr>
        <p:blipFill>
          <a:blip r:embed="rId3"/>
          <a:stretch>
            <a:fillRect/>
          </a:stretch>
        </p:blipFill>
        <p:spPr>
          <a:xfrm>
            <a:off x="1281127" y="1771651"/>
            <a:ext cx="9244283" cy="4481560"/>
          </a:xfrm>
          <a:prstGeom prst="rect">
            <a:avLst/>
          </a:prstGeom>
        </p:spPr>
      </p:pic>
      <p:sp>
        <p:nvSpPr>
          <p:cNvPr id="5" name="TextBox 4"/>
          <p:cNvSpPr txBox="1"/>
          <p:nvPr/>
        </p:nvSpPr>
        <p:spPr>
          <a:xfrm>
            <a:off x="281398" y="6377007"/>
            <a:ext cx="1633666" cy="461665"/>
          </a:xfrm>
          <a:prstGeom prst="rect">
            <a:avLst/>
          </a:prstGeom>
          <a:noFill/>
        </p:spPr>
        <p:txBody>
          <a:bodyPr wrap="square" rtlCol="0">
            <a:spAutoFit/>
          </a:bodyPr>
          <a:lstStyle/>
          <a:p>
            <a:r>
              <a:rPr lang="en-US" sz="2400" dirty="0"/>
              <a:t>More info:</a:t>
            </a:r>
          </a:p>
        </p:txBody>
      </p:sp>
      <p:sp>
        <p:nvSpPr>
          <p:cNvPr id="2" name="TextBox 1"/>
          <p:cNvSpPr txBox="1"/>
          <p:nvPr/>
        </p:nvSpPr>
        <p:spPr>
          <a:xfrm>
            <a:off x="1707995" y="6346229"/>
            <a:ext cx="10299973" cy="461665"/>
          </a:xfrm>
          <a:prstGeom prst="rect">
            <a:avLst/>
          </a:prstGeom>
          <a:noFill/>
        </p:spPr>
        <p:txBody>
          <a:bodyPr wrap="square" rtlCol="0">
            <a:spAutoFit/>
          </a:bodyPr>
          <a:lstStyle/>
          <a:p>
            <a:r>
              <a:rPr lang="en-US" sz="2400" dirty="0">
                <a:hlinkClick r:id="rId4"/>
              </a:rPr>
              <a:t>cms.gov/About-CMS/Agency-Information/OMH/equity-initiatives/equity-plan</a:t>
            </a:r>
            <a:endParaRPr lang="en-US" sz="2400" dirty="0"/>
          </a:p>
        </p:txBody>
      </p:sp>
    </p:spTree>
    <p:extLst>
      <p:ext uri="{BB962C8B-B14F-4D97-AF65-F5344CB8AC3E}">
        <p14:creationId xmlns:p14="http://schemas.microsoft.com/office/powerpoint/2010/main" val="3226205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F12C93FF6B3342BE1E1EA2E9BD5282" ma:contentTypeVersion="10" ma:contentTypeDescription="Create a new document." ma:contentTypeScope="" ma:versionID="8861dabd81a809bda0fee6342476fe9a">
  <xsd:schema xmlns:xsd="http://www.w3.org/2001/XMLSchema" xmlns:xs="http://www.w3.org/2001/XMLSchema" xmlns:p="http://schemas.microsoft.com/office/2006/metadata/properties" xmlns:ns2="933f11ef-6563-4964-bb11-41d1f1f0266c" targetNamespace="http://schemas.microsoft.com/office/2006/metadata/properties" ma:root="true" ma:fieldsID="1b37ce705062e37e6f3e9fd8fb4f0616" ns2:_="">
    <xsd:import namespace="933f11ef-6563-4964-bb11-41d1f1f0266c"/>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3f11ef-6563-4964-bb11-41d1f1f0266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86a8e296-5f29-4af2-954b-0de0d1e1f8bc"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9C72B8-A603-4683-A745-9836A06605D1}">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elements/1.1/"/>
    <ds:schemaRef ds:uri="933f11ef-6563-4964-bb11-41d1f1f0266c"/>
    <ds:schemaRef ds:uri="http://www.w3.org/XML/1998/namespace"/>
  </ds:schemaRefs>
</ds:datastoreItem>
</file>

<file path=customXml/itemProps2.xml><?xml version="1.0" encoding="utf-8"?>
<ds:datastoreItem xmlns:ds="http://schemas.openxmlformats.org/officeDocument/2006/customXml" ds:itemID="{58A7EDA4-DE22-4747-AE1C-E049AF2B90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3f11ef-6563-4964-bb11-41d1f1f026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CFE370-78F9-4402-9E7B-2DFCD87F72FE}">
  <ds:schemaRefs>
    <ds:schemaRef ds:uri="Microsoft.SharePoint.Taxonomy.ContentTypeSync"/>
  </ds:schemaRefs>
</ds:datastoreItem>
</file>

<file path=customXml/itemProps4.xml><?xml version="1.0" encoding="utf-8"?>
<ds:datastoreItem xmlns:ds="http://schemas.openxmlformats.org/officeDocument/2006/customXml" ds:itemID="{41F5ABF9-92F5-4AA8-872D-BC6BF678AD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6427</TotalTime>
  <Words>2975</Words>
  <Application>Microsoft Office PowerPoint</Application>
  <PresentationFormat>Widescreen</PresentationFormat>
  <Paragraphs>379</Paragraphs>
  <Slides>50</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Courier New</vt:lpstr>
      <vt:lpstr>Office Theme</vt:lpstr>
      <vt:lpstr>Centers for Medicare &amp; Medicaid Services: Efforts to Increase Health Care Access and Quality of Care for People with Disabilities</vt:lpstr>
      <vt:lpstr>Agenda</vt:lpstr>
      <vt:lpstr>CMS Office of Minority Health:  Health Equity for People with Disabilities</vt:lpstr>
      <vt:lpstr>Karen Gentile, LCSW-C, JD</vt:lpstr>
      <vt:lpstr>Offices of Minority Health at HHS</vt:lpstr>
      <vt:lpstr>CMS OMH Office of Minority Health </vt:lpstr>
      <vt:lpstr>Social Determinants of Health</vt:lpstr>
      <vt:lpstr>CMS OMH Health Equity Framework</vt:lpstr>
      <vt:lpstr>Planning for Equity</vt:lpstr>
      <vt:lpstr>Increasing Understanding and Awareness                       of Disparities for People with Disabilities</vt:lpstr>
      <vt:lpstr>Incorporating HHS Disability Data Standards into    Health Care Data Collection</vt:lpstr>
      <vt:lpstr>CMS OMH Disability Analysis</vt:lpstr>
      <vt:lpstr>CMS OMH Disability Analysis</vt:lpstr>
      <vt:lpstr>Mapping Medicare Disparities Tool </vt:lpstr>
      <vt:lpstr>Developing and Disseminating Solutions </vt:lpstr>
      <vt:lpstr>CMS Collaboration Example: Payment for Extended Visits</vt:lpstr>
      <vt:lpstr>Continuous Engagement with  Stakeholders and Partners</vt:lpstr>
      <vt:lpstr>CMS OMH Webpage:  COVID-19 Resources on Vulnerable Populations</vt:lpstr>
      <vt:lpstr>Coronavirus and Your Health Coverage:  Get the Basics</vt:lpstr>
      <vt:lpstr>Stay Safe: Get the Care You Need, at Home</vt:lpstr>
      <vt:lpstr>Provider Resources on Accessibility </vt:lpstr>
      <vt:lpstr>Provider Resource – Physical Accessibility </vt:lpstr>
      <vt:lpstr>Provider Resource – Physical Accessibility</vt:lpstr>
      <vt:lpstr>Other Relevant Provider Resources</vt:lpstr>
      <vt:lpstr>Provider Resources - Diabetes</vt:lpstr>
      <vt:lpstr>Provider Resource – Chronic Kidney Disease</vt:lpstr>
      <vt:lpstr>Provider Resource –  Reducing Disparities in Readmissions</vt:lpstr>
      <vt:lpstr>Provider Resources –  Language and Communication Access</vt:lpstr>
      <vt:lpstr>Provider Resource – National CLAS Standards</vt:lpstr>
      <vt:lpstr>Consumer Resources</vt:lpstr>
      <vt:lpstr>Consumer Resource – For People with Disabilities</vt:lpstr>
      <vt:lpstr>Consumer and Provider Disability Videos</vt:lpstr>
      <vt:lpstr>Consumer Resources – From Coverage to Care</vt:lpstr>
      <vt:lpstr>Implementing Sustainable Actions</vt:lpstr>
      <vt:lpstr>Health Equity Technical Assistance</vt:lpstr>
      <vt:lpstr>For More Information: go.cms.gov/omh </vt:lpstr>
      <vt:lpstr> Medicare-Medicaid Coordination Office:  Promoting Access to Seamless, High Quality Care for People Dually Enrolled in Medicare &amp; Medicaid  </vt:lpstr>
      <vt:lpstr>PowerPoint Presentation</vt:lpstr>
      <vt:lpstr>About the Medicare-Medicaid Coordination Office</vt:lpstr>
      <vt:lpstr>Disability-Competent Care (DCC)</vt:lpstr>
      <vt:lpstr>Disability-Competent Care (DCC)</vt:lpstr>
      <vt:lpstr>DCC Pillars</vt:lpstr>
      <vt:lpstr>Disability-Competent Care Resources: DCCAT</vt:lpstr>
      <vt:lpstr>Disability-Competent Care Resources: DCC-START</vt:lpstr>
      <vt:lpstr>Disability-Competent Care:  Preparing the Health Care Workforce</vt:lpstr>
      <vt:lpstr>My Health, My Life Toolkit </vt:lpstr>
      <vt:lpstr>Supporting Better Communication for Better Care</vt:lpstr>
      <vt:lpstr>Additional RIC Resources</vt:lpstr>
      <vt:lpstr>Stay Connected to RIC</vt:lpstr>
      <vt:lpstr>Q&amp;A with Panelists</vt:lpstr>
    </vt:vector>
  </TitlesOfParts>
  <Company>CMS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Darci Graves</dc:creator>
  <cp:lastModifiedBy>Gabriel Navarrette</cp:lastModifiedBy>
  <cp:revision>569</cp:revision>
  <cp:lastPrinted>2020-08-20T12:10:33Z</cp:lastPrinted>
  <dcterms:created xsi:type="dcterms:W3CDTF">2020-01-07T14:56:32Z</dcterms:created>
  <dcterms:modified xsi:type="dcterms:W3CDTF">2020-10-21T17:01:05Z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0x0101002AF12C93FF6B3342BE1E1EA2E9BD5282</vt:lpwstr>
  </property>
</Properties>
</file>